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9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69" r:id="rId7"/>
    <p:sldId id="261" r:id="rId8"/>
    <p:sldId id="266" r:id="rId9"/>
    <p:sldId id="267" r:id="rId10"/>
    <p:sldId id="263" r:id="rId11"/>
    <p:sldId id="264" r:id="rId12"/>
    <p:sldId id="270" r:id="rId13"/>
    <p:sldId id="265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242DA-B875-4662-9D64-8FCC2D68FE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A569E3-3AE4-4611-AD68-F69FD4B29703}">
      <dgm:prSet phldrT="[Text]"/>
      <dgm:spPr/>
      <dgm:t>
        <a:bodyPr/>
        <a:lstStyle/>
        <a:p>
          <a:r>
            <a:rPr lang="en-GB" b="1" dirty="0">
              <a:solidFill>
                <a:srgbClr val="00B050"/>
              </a:solidFill>
            </a:rPr>
            <a:t>UNFRIENDLY GREETING</a:t>
          </a:r>
          <a:endParaRPr lang="en-GB" dirty="0">
            <a:solidFill>
              <a:srgbClr val="00B050"/>
            </a:solidFill>
          </a:endParaRPr>
        </a:p>
        <a:p>
          <a:r>
            <a:rPr lang="en-GB" i="1" dirty="0">
              <a:solidFill>
                <a:srgbClr val="00B050"/>
              </a:solidFill>
            </a:rPr>
            <a:t>Unsmiling, unhelpful, hostile body language, lack of attention, little effort to understand, needs unmet, lack of follow-up</a:t>
          </a:r>
        </a:p>
      </dgm:t>
    </dgm:pt>
    <dgm:pt modelId="{BF23EC3D-4B7F-4CAC-9016-F9AFA923CE3E}" type="parTrans" cxnId="{B1F6EE28-25FE-4BB0-8D9B-C2883413ADE5}">
      <dgm:prSet/>
      <dgm:spPr/>
      <dgm:t>
        <a:bodyPr/>
        <a:lstStyle/>
        <a:p>
          <a:endParaRPr lang="en-GB"/>
        </a:p>
      </dgm:t>
    </dgm:pt>
    <dgm:pt modelId="{FDB29396-50CB-400C-B7A9-D35BEAFC7C9E}" type="sibTrans" cxnId="{B1F6EE28-25FE-4BB0-8D9B-C2883413ADE5}">
      <dgm:prSet/>
      <dgm:spPr/>
      <dgm:t>
        <a:bodyPr/>
        <a:lstStyle/>
        <a:p>
          <a:endParaRPr lang="en-GB"/>
        </a:p>
      </dgm:t>
    </dgm:pt>
    <dgm:pt modelId="{BE14D218-6A86-4446-B091-44C152D2AEC2}">
      <dgm:prSet phldrT="[Text]"/>
      <dgm:spPr/>
      <dgm:t>
        <a:bodyPr/>
        <a:lstStyle/>
        <a:p>
          <a:r>
            <a:rPr lang="en-GB" b="1" dirty="0">
              <a:solidFill>
                <a:srgbClr val="00B050"/>
              </a:solidFill>
            </a:rPr>
            <a:t>IGNORANCE</a:t>
          </a:r>
        </a:p>
        <a:p>
          <a:r>
            <a:rPr lang="en-GB" b="0" i="1" dirty="0">
              <a:solidFill>
                <a:srgbClr val="00B050"/>
              </a:solidFill>
            </a:rPr>
            <a:t>Insulting </a:t>
          </a:r>
          <a:r>
            <a:rPr lang="en-GB" i="1" dirty="0">
              <a:solidFill>
                <a:srgbClr val="00B050"/>
              </a:solidFill>
            </a:rPr>
            <a:t>language, arrogance towards others, making assumptions, lack of cultural understanding, feeling out of place, not being heard</a:t>
          </a:r>
        </a:p>
      </dgm:t>
    </dgm:pt>
    <dgm:pt modelId="{F62E20AF-0013-4B24-AE8F-5F001A12F5BF}" type="parTrans" cxnId="{5AC53791-5891-4D25-B79A-4990DBD540B3}">
      <dgm:prSet/>
      <dgm:spPr/>
      <dgm:t>
        <a:bodyPr/>
        <a:lstStyle/>
        <a:p>
          <a:endParaRPr lang="en-GB"/>
        </a:p>
      </dgm:t>
    </dgm:pt>
    <dgm:pt modelId="{1D237B06-23B4-40E4-846C-58D701653819}" type="sibTrans" cxnId="{5AC53791-5891-4D25-B79A-4990DBD540B3}">
      <dgm:prSet/>
      <dgm:spPr/>
      <dgm:t>
        <a:bodyPr/>
        <a:lstStyle/>
        <a:p>
          <a:endParaRPr lang="en-GB"/>
        </a:p>
      </dgm:t>
    </dgm:pt>
    <dgm:pt modelId="{A16D1561-ACD3-420C-82DF-F1F4312EBB52}">
      <dgm:prSet custT="1"/>
      <dgm:spPr/>
      <dgm:t>
        <a:bodyPr/>
        <a:lstStyle/>
        <a:p>
          <a:r>
            <a:rPr lang="en-GB" sz="1800" b="1" dirty="0">
              <a:solidFill>
                <a:srgbClr val="00B050"/>
              </a:solidFill>
            </a:rPr>
            <a:t>DOES NOT REFLECT DIFFERENT COMMUNITIES</a:t>
          </a:r>
          <a:endParaRPr lang="en-GB" sz="1800" dirty="0">
            <a:solidFill>
              <a:srgbClr val="00B050"/>
            </a:solidFill>
          </a:endParaRPr>
        </a:p>
        <a:p>
          <a:r>
            <a:rPr lang="en-GB" sz="1800" i="1" dirty="0">
              <a:solidFill>
                <a:srgbClr val="00B050"/>
              </a:solidFill>
            </a:rPr>
            <a:t>Cultural difference and religion not considered or respected, lack of culturally appropriate foods, child unfriendly, signs in one language only</a:t>
          </a:r>
        </a:p>
      </dgm:t>
    </dgm:pt>
    <dgm:pt modelId="{4FD1D4CF-B21A-4953-BB89-60899B8E111D}" type="parTrans" cxnId="{2168AAFE-F4AF-48EE-BF25-958CA5305564}">
      <dgm:prSet/>
      <dgm:spPr/>
      <dgm:t>
        <a:bodyPr/>
        <a:lstStyle/>
        <a:p>
          <a:endParaRPr lang="en-GB"/>
        </a:p>
      </dgm:t>
    </dgm:pt>
    <dgm:pt modelId="{1C849C41-72F9-4614-9172-FC796A623C46}" type="sibTrans" cxnId="{2168AAFE-F4AF-48EE-BF25-958CA5305564}">
      <dgm:prSet/>
      <dgm:spPr/>
      <dgm:t>
        <a:bodyPr/>
        <a:lstStyle/>
        <a:p>
          <a:endParaRPr lang="en-GB"/>
        </a:p>
      </dgm:t>
    </dgm:pt>
    <dgm:pt modelId="{50884C1D-4A9D-4D57-845A-596DD7A8984F}">
      <dgm:prSet custT="1"/>
      <dgm:spPr/>
      <dgm:t>
        <a:bodyPr/>
        <a:lstStyle/>
        <a:p>
          <a:r>
            <a:rPr lang="en-GB" sz="1800" b="1" dirty="0">
              <a:solidFill>
                <a:srgbClr val="00B050"/>
              </a:solidFill>
            </a:rPr>
            <a:t>DIFFICULT ENVIRONMENT </a:t>
          </a:r>
        </a:p>
        <a:p>
          <a:r>
            <a:rPr lang="en-GB" sz="1800" b="0" i="1" dirty="0">
              <a:solidFill>
                <a:srgbClr val="00B050"/>
              </a:solidFill>
            </a:rPr>
            <a:t>Does not reflect differing needs and abilities </a:t>
          </a:r>
          <a:r>
            <a:rPr lang="en-GB" sz="1800" b="1" i="1" dirty="0">
              <a:solidFill>
                <a:srgbClr val="00B050"/>
              </a:solidFill>
            </a:rPr>
            <a:t>- </a:t>
          </a:r>
          <a:r>
            <a:rPr lang="en-GB" sz="1800" i="1" dirty="0">
              <a:solidFill>
                <a:srgbClr val="00B050"/>
              </a:solidFill>
            </a:rPr>
            <a:t>location, accessibility, lacking amenities, financial barriers, unnecessary bureaucracy, no effort to overcome language barriers</a:t>
          </a:r>
        </a:p>
      </dgm:t>
    </dgm:pt>
    <dgm:pt modelId="{0C6B3D2B-F76A-4C51-AB1B-DDF559E3FA0C}" type="parTrans" cxnId="{96561F06-DB0E-4CFB-8133-D6E8575E6D64}">
      <dgm:prSet/>
      <dgm:spPr/>
      <dgm:t>
        <a:bodyPr/>
        <a:lstStyle/>
        <a:p>
          <a:endParaRPr lang="en-GB"/>
        </a:p>
      </dgm:t>
    </dgm:pt>
    <dgm:pt modelId="{7B93562F-CDBE-4AC8-A165-EDB09C291C28}" type="sibTrans" cxnId="{96561F06-DB0E-4CFB-8133-D6E8575E6D64}">
      <dgm:prSet/>
      <dgm:spPr/>
      <dgm:t>
        <a:bodyPr/>
        <a:lstStyle/>
        <a:p>
          <a:endParaRPr lang="en-GB"/>
        </a:p>
      </dgm:t>
    </dgm:pt>
    <dgm:pt modelId="{740C9F5F-9402-40BB-98F5-3B6960A5B824}">
      <dgm:prSet/>
      <dgm:spPr/>
      <dgm:t>
        <a:bodyPr/>
        <a:lstStyle/>
        <a:p>
          <a:r>
            <a:rPr lang="en-GB" b="1" dirty="0">
              <a:solidFill>
                <a:srgbClr val="00B050"/>
              </a:solidFill>
            </a:rPr>
            <a:t>NO OPPORTUNITY FOR INCLUSION</a:t>
          </a:r>
        </a:p>
        <a:p>
          <a:r>
            <a:rPr lang="en-GB" b="0" i="1" dirty="0">
              <a:solidFill>
                <a:srgbClr val="00B050"/>
              </a:solidFill>
            </a:rPr>
            <a:t>Such as ways to </a:t>
          </a:r>
          <a:r>
            <a:rPr lang="en-GB" i="1" dirty="0">
              <a:solidFill>
                <a:srgbClr val="00B050"/>
              </a:solidFill>
            </a:rPr>
            <a:t>share, open groups, points of contact</a:t>
          </a:r>
        </a:p>
      </dgm:t>
    </dgm:pt>
    <dgm:pt modelId="{0A16722C-D771-47A6-886E-B45E607F3DAD}" type="parTrans" cxnId="{C26F5FAB-BA9F-4EB1-A051-45641A9C2BD4}">
      <dgm:prSet/>
      <dgm:spPr/>
      <dgm:t>
        <a:bodyPr/>
        <a:lstStyle/>
        <a:p>
          <a:endParaRPr lang="en-GB"/>
        </a:p>
      </dgm:t>
    </dgm:pt>
    <dgm:pt modelId="{18C0C456-D49D-43CD-9BD5-CC2F489084B9}" type="sibTrans" cxnId="{C26F5FAB-BA9F-4EB1-A051-45641A9C2BD4}">
      <dgm:prSet/>
      <dgm:spPr/>
      <dgm:t>
        <a:bodyPr/>
        <a:lstStyle/>
        <a:p>
          <a:endParaRPr lang="en-GB"/>
        </a:p>
      </dgm:t>
    </dgm:pt>
    <dgm:pt modelId="{C19E6EA0-3651-4901-9A96-C5E5E3B58D14}" type="pres">
      <dgm:prSet presAssocID="{B66242DA-B875-4662-9D64-8FCC2D68FEDA}" presName="diagram" presStyleCnt="0">
        <dgm:presLayoutVars>
          <dgm:dir/>
          <dgm:resizeHandles val="exact"/>
        </dgm:presLayoutVars>
      </dgm:prSet>
      <dgm:spPr/>
    </dgm:pt>
    <dgm:pt modelId="{D0C0E06C-36F5-42E4-A876-D24040D09BC1}" type="pres">
      <dgm:prSet presAssocID="{2DA569E3-3AE4-4611-AD68-F69FD4B29703}" presName="node" presStyleLbl="node1" presStyleIdx="0" presStyleCnt="5" custLinFactNeighborX="0" custLinFactNeighborY="16842">
        <dgm:presLayoutVars>
          <dgm:bulletEnabled val="1"/>
        </dgm:presLayoutVars>
      </dgm:prSet>
      <dgm:spPr>
        <a:prstGeom prst="hexagon">
          <a:avLst/>
        </a:prstGeom>
      </dgm:spPr>
    </dgm:pt>
    <dgm:pt modelId="{51C1B5FD-117B-4551-A225-F0878298BD37}" type="pres">
      <dgm:prSet presAssocID="{FDB29396-50CB-400C-B7A9-D35BEAFC7C9E}" presName="sibTrans" presStyleCnt="0"/>
      <dgm:spPr/>
    </dgm:pt>
    <dgm:pt modelId="{6860A3AC-756F-400A-AEC5-2F6AF0F54F2F}" type="pres">
      <dgm:prSet presAssocID="{BE14D218-6A86-4446-B091-44C152D2AEC2}" presName="node" presStyleLbl="node1" presStyleIdx="1" presStyleCnt="5" custLinFactX="10000" custLinFactNeighborX="100000" custLinFactNeighborY="17269">
        <dgm:presLayoutVars>
          <dgm:bulletEnabled val="1"/>
        </dgm:presLayoutVars>
      </dgm:prSet>
      <dgm:spPr>
        <a:prstGeom prst="hexagon">
          <a:avLst/>
        </a:prstGeom>
      </dgm:spPr>
    </dgm:pt>
    <dgm:pt modelId="{2E615BA0-CD65-4A7D-9ADC-FB080F8136DF}" type="pres">
      <dgm:prSet presAssocID="{1D237B06-23B4-40E4-846C-58D701653819}" presName="sibTrans" presStyleCnt="0"/>
      <dgm:spPr/>
    </dgm:pt>
    <dgm:pt modelId="{ED104528-48D7-4010-8D97-1D93DC6088F0}" type="pres">
      <dgm:prSet presAssocID="{740C9F5F-9402-40BB-98F5-3B6960A5B824}" presName="node" presStyleLbl="node1" presStyleIdx="2" presStyleCnt="5" custLinFactX="-10000" custLinFactNeighborX="-100000" custLinFactNeighborY="-37019">
        <dgm:presLayoutVars>
          <dgm:bulletEnabled val="1"/>
        </dgm:presLayoutVars>
      </dgm:prSet>
      <dgm:spPr>
        <a:prstGeom prst="hexagon">
          <a:avLst/>
        </a:prstGeom>
      </dgm:spPr>
    </dgm:pt>
    <dgm:pt modelId="{F36F6BE0-5C36-4730-A3B3-19EBC82226FF}" type="pres">
      <dgm:prSet presAssocID="{18C0C456-D49D-43CD-9BD5-CC2F489084B9}" presName="sibTrans" presStyleCnt="0"/>
      <dgm:spPr/>
    </dgm:pt>
    <dgm:pt modelId="{BE14B114-EBE0-4D25-A56B-06113EF4AADE}" type="pres">
      <dgm:prSet presAssocID="{A16D1561-ACD3-420C-82DF-F1F4312EBB52}" presName="node" presStyleLbl="node1" presStyleIdx="3" presStyleCnt="5" custLinFactNeighborX="-39774" custLinFactNeighborY="37300">
        <dgm:presLayoutVars>
          <dgm:bulletEnabled val="1"/>
        </dgm:presLayoutVars>
      </dgm:prSet>
      <dgm:spPr>
        <a:prstGeom prst="hexagon">
          <a:avLst/>
        </a:prstGeom>
      </dgm:spPr>
    </dgm:pt>
    <dgm:pt modelId="{1993D7E7-C407-45DE-83AB-B69CA80C78D2}" type="pres">
      <dgm:prSet presAssocID="{1C849C41-72F9-4614-9172-FC796A623C46}" presName="sibTrans" presStyleCnt="0"/>
      <dgm:spPr/>
    </dgm:pt>
    <dgm:pt modelId="{6BFE9411-4334-4D21-82F5-8C6B63E10FEF}" type="pres">
      <dgm:prSet presAssocID="{50884C1D-4A9D-4D57-845A-596DD7A8984F}" presName="node" presStyleLbl="node1" presStyleIdx="4" presStyleCnt="5" custLinFactNeighborX="40528" custLinFactNeighborY="37362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96561F06-DB0E-4CFB-8133-D6E8575E6D64}" srcId="{B66242DA-B875-4662-9D64-8FCC2D68FEDA}" destId="{50884C1D-4A9D-4D57-845A-596DD7A8984F}" srcOrd="4" destOrd="0" parTransId="{0C6B3D2B-F76A-4C51-AB1B-DDF559E3FA0C}" sibTransId="{7B93562F-CDBE-4AC8-A165-EDB09C291C28}"/>
    <dgm:cxn modelId="{72993711-5317-447E-8D91-40294327C4A9}" type="presOf" srcId="{50884C1D-4A9D-4D57-845A-596DD7A8984F}" destId="{6BFE9411-4334-4D21-82F5-8C6B63E10FEF}" srcOrd="0" destOrd="0" presId="urn:microsoft.com/office/officeart/2005/8/layout/default"/>
    <dgm:cxn modelId="{B1F6EE28-25FE-4BB0-8D9B-C2883413ADE5}" srcId="{B66242DA-B875-4662-9D64-8FCC2D68FEDA}" destId="{2DA569E3-3AE4-4611-AD68-F69FD4B29703}" srcOrd="0" destOrd="0" parTransId="{BF23EC3D-4B7F-4CAC-9016-F9AFA923CE3E}" sibTransId="{FDB29396-50CB-400C-B7A9-D35BEAFC7C9E}"/>
    <dgm:cxn modelId="{63B91238-A7E0-4B21-8024-E1A463CF2770}" type="presOf" srcId="{BE14D218-6A86-4446-B091-44C152D2AEC2}" destId="{6860A3AC-756F-400A-AEC5-2F6AF0F54F2F}" srcOrd="0" destOrd="0" presId="urn:microsoft.com/office/officeart/2005/8/layout/default"/>
    <dgm:cxn modelId="{8DB4783E-04BA-41F4-B9F6-8B6C662CEAFA}" type="presOf" srcId="{B66242DA-B875-4662-9D64-8FCC2D68FEDA}" destId="{C19E6EA0-3651-4901-9A96-C5E5E3B58D14}" srcOrd="0" destOrd="0" presId="urn:microsoft.com/office/officeart/2005/8/layout/default"/>
    <dgm:cxn modelId="{2027418C-86DD-454B-A6CF-B83C2BD7EDD8}" type="presOf" srcId="{A16D1561-ACD3-420C-82DF-F1F4312EBB52}" destId="{BE14B114-EBE0-4D25-A56B-06113EF4AADE}" srcOrd="0" destOrd="0" presId="urn:microsoft.com/office/officeart/2005/8/layout/default"/>
    <dgm:cxn modelId="{5AC53791-5891-4D25-B79A-4990DBD540B3}" srcId="{B66242DA-B875-4662-9D64-8FCC2D68FEDA}" destId="{BE14D218-6A86-4446-B091-44C152D2AEC2}" srcOrd="1" destOrd="0" parTransId="{F62E20AF-0013-4B24-AE8F-5F001A12F5BF}" sibTransId="{1D237B06-23B4-40E4-846C-58D701653819}"/>
    <dgm:cxn modelId="{F2B608A1-29A9-47E4-857E-FEBB1EB1B3B7}" type="presOf" srcId="{2DA569E3-3AE4-4611-AD68-F69FD4B29703}" destId="{D0C0E06C-36F5-42E4-A876-D24040D09BC1}" srcOrd="0" destOrd="0" presId="urn:microsoft.com/office/officeart/2005/8/layout/default"/>
    <dgm:cxn modelId="{C26F5FAB-BA9F-4EB1-A051-45641A9C2BD4}" srcId="{B66242DA-B875-4662-9D64-8FCC2D68FEDA}" destId="{740C9F5F-9402-40BB-98F5-3B6960A5B824}" srcOrd="2" destOrd="0" parTransId="{0A16722C-D771-47A6-886E-B45E607F3DAD}" sibTransId="{18C0C456-D49D-43CD-9BD5-CC2F489084B9}"/>
    <dgm:cxn modelId="{13F670D6-AB9B-4AEA-AE78-3B2264594725}" type="presOf" srcId="{740C9F5F-9402-40BB-98F5-3B6960A5B824}" destId="{ED104528-48D7-4010-8D97-1D93DC6088F0}" srcOrd="0" destOrd="0" presId="urn:microsoft.com/office/officeart/2005/8/layout/default"/>
    <dgm:cxn modelId="{2168AAFE-F4AF-48EE-BF25-958CA5305564}" srcId="{B66242DA-B875-4662-9D64-8FCC2D68FEDA}" destId="{A16D1561-ACD3-420C-82DF-F1F4312EBB52}" srcOrd="3" destOrd="0" parTransId="{4FD1D4CF-B21A-4953-BB89-60899B8E111D}" sibTransId="{1C849C41-72F9-4614-9172-FC796A623C46}"/>
    <dgm:cxn modelId="{E5503E64-5A7C-466B-B5FC-48E0B52D679F}" type="presParOf" srcId="{C19E6EA0-3651-4901-9A96-C5E5E3B58D14}" destId="{D0C0E06C-36F5-42E4-A876-D24040D09BC1}" srcOrd="0" destOrd="0" presId="urn:microsoft.com/office/officeart/2005/8/layout/default"/>
    <dgm:cxn modelId="{9AB74208-D125-4BD9-A229-04104E8E6B06}" type="presParOf" srcId="{C19E6EA0-3651-4901-9A96-C5E5E3B58D14}" destId="{51C1B5FD-117B-4551-A225-F0878298BD37}" srcOrd="1" destOrd="0" presId="urn:microsoft.com/office/officeart/2005/8/layout/default"/>
    <dgm:cxn modelId="{6C49E945-D096-4B11-8F40-F3520FCB789C}" type="presParOf" srcId="{C19E6EA0-3651-4901-9A96-C5E5E3B58D14}" destId="{6860A3AC-756F-400A-AEC5-2F6AF0F54F2F}" srcOrd="2" destOrd="0" presId="urn:microsoft.com/office/officeart/2005/8/layout/default"/>
    <dgm:cxn modelId="{2B825C6A-E6A3-4EA2-B6AC-4EE9A14AC5E3}" type="presParOf" srcId="{C19E6EA0-3651-4901-9A96-C5E5E3B58D14}" destId="{2E615BA0-CD65-4A7D-9ADC-FB080F8136DF}" srcOrd="3" destOrd="0" presId="urn:microsoft.com/office/officeart/2005/8/layout/default"/>
    <dgm:cxn modelId="{FCDA3307-34BD-4708-B36D-A47F5AE3DEEE}" type="presParOf" srcId="{C19E6EA0-3651-4901-9A96-C5E5E3B58D14}" destId="{ED104528-48D7-4010-8D97-1D93DC6088F0}" srcOrd="4" destOrd="0" presId="urn:microsoft.com/office/officeart/2005/8/layout/default"/>
    <dgm:cxn modelId="{5A57A866-560A-490F-BFE4-3D33591BEE87}" type="presParOf" srcId="{C19E6EA0-3651-4901-9A96-C5E5E3B58D14}" destId="{F36F6BE0-5C36-4730-A3B3-19EBC82226FF}" srcOrd="5" destOrd="0" presId="urn:microsoft.com/office/officeart/2005/8/layout/default"/>
    <dgm:cxn modelId="{5560104F-780E-45F2-AC4C-DDF08A39A15C}" type="presParOf" srcId="{C19E6EA0-3651-4901-9A96-C5E5E3B58D14}" destId="{BE14B114-EBE0-4D25-A56B-06113EF4AADE}" srcOrd="6" destOrd="0" presId="urn:microsoft.com/office/officeart/2005/8/layout/default"/>
    <dgm:cxn modelId="{E0776DEF-0E69-4358-ACC5-D2A3AF198E93}" type="presParOf" srcId="{C19E6EA0-3651-4901-9A96-C5E5E3B58D14}" destId="{1993D7E7-C407-45DE-83AB-B69CA80C78D2}" srcOrd="7" destOrd="0" presId="urn:microsoft.com/office/officeart/2005/8/layout/default"/>
    <dgm:cxn modelId="{37EA3493-E6B6-444F-9514-5AFE9BEDFE1F}" type="presParOf" srcId="{C19E6EA0-3651-4901-9A96-C5E5E3B58D14}" destId="{6BFE9411-4334-4D21-82F5-8C6B63E10FEF}" srcOrd="8" destOrd="0" presId="urn:microsoft.com/office/officeart/2005/8/layout/default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242DA-B875-4662-9D64-8FCC2D68FE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A569E3-3AE4-4611-AD68-F69FD4B2970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</a:rPr>
            <a:t>VISIBLE, PERSONAL WELCOME </a:t>
          </a:r>
        </a:p>
        <a:p>
          <a:r>
            <a:rPr lang="en-GB" sz="1800" i="1" dirty="0">
              <a:solidFill>
                <a:schemeClr val="bg1"/>
              </a:solidFill>
            </a:rPr>
            <a:t>Smile, verbal greeting, friendly body language, taking time to listen, making effort to meet needs, hospitality provided</a:t>
          </a:r>
        </a:p>
      </dgm:t>
    </dgm:pt>
    <dgm:pt modelId="{BF23EC3D-4B7F-4CAC-9016-F9AFA923CE3E}" type="parTrans" cxnId="{B1F6EE28-25FE-4BB0-8D9B-C2883413ADE5}">
      <dgm:prSet/>
      <dgm:spPr/>
      <dgm:t>
        <a:bodyPr/>
        <a:lstStyle/>
        <a:p>
          <a:endParaRPr lang="en-GB"/>
        </a:p>
      </dgm:t>
    </dgm:pt>
    <dgm:pt modelId="{FDB29396-50CB-400C-B7A9-D35BEAFC7C9E}" type="sibTrans" cxnId="{B1F6EE28-25FE-4BB0-8D9B-C2883413ADE5}">
      <dgm:prSet/>
      <dgm:spPr/>
      <dgm:t>
        <a:bodyPr/>
        <a:lstStyle/>
        <a:p>
          <a:endParaRPr lang="en-GB"/>
        </a:p>
      </dgm:t>
    </dgm:pt>
    <dgm:pt modelId="{BE14D218-6A86-4446-B091-44C152D2AEC2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WARMTH</a:t>
          </a:r>
        </a:p>
        <a:p>
          <a:r>
            <a:rPr lang="en-GB" dirty="0">
              <a:solidFill>
                <a:schemeClr val="bg1"/>
              </a:solidFill>
            </a:rPr>
            <a:t> L</a:t>
          </a:r>
          <a:r>
            <a:rPr lang="en-GB" i="1" dirty="0">
              <a:solidFill>
                <a:schemeClr val="bg1"/>
              </a:solidFill>
            </a:rPr>
            <a:t>aughter, humour; it’s OK to make mistakes - interactions and relationships are a two-way experience!</a:t>
          </a:r>
        </a:p>
      </dgm:t>
    </dgm:pt>
    <dgm:pt modelId="{F62E20AF-0013-4B24-AE8F-5F001A12F5BF}" type="parTrans" cxnId="{5AC53791-5891-4D25-B79A-4990DBD540B3}">
      <dgm:prSet/>
      <dgm:spPr/>
      <dgm:t>
        <a:bodyPr/>
        <a:lstStyle/>
        <a:p>
          <a:endParaRPr lang="en-GB"/>
        </a:p>
      </dgm:t>
    </dgm:pt>
    <dgm:pt modelId="{1D237B06-23B4-40E4-846C-58D701653819}" type="sibTrans" cxnId="{5AC53791-5891-4D25-B79A-4990DBD540B3}">
      <dgm:prSet/>
      <dgm:spPr/>
      <dgm:t>
        <a:bodyPr/>
        <a:lstStyle/>
        <a:p>
          <a:endParaRPr lang="en-GB"/>
        </a:p>
      </dgm:t>
    </dgm:pt>
    <dgm:pt modelId="{A16D1561-ACD3-420C-82DF-F1F4312EBB52}">
      <dgm:prSet custT="1"/>
      <dgm:spPr>
        <a:solidFill>
          <a:srgbClr val="00B050"/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</a:rPr>
            <a:t>CLARITY &amp; ACCESSIBILITY </a:t>
          </a:r>
        </a:p>
        <a:p>
          <a:r>
            <a:rPr lang="en-GB" sz="1800" b="0" i="1" dirty="0">
              <a:solidFill>
                <a:schemeClr val="bg1"/>
              </a:solidFill>
            </a:rPr>
            <a:t>Clear</a:t>
          </a:r>
          <a:r>
            <a:rPr lang="en-GB" sz="1800" i="1" dirty="0">
              <a:solidFill>
                <a:schemeClr val="bg1"/>
              </a:solidFill>
            </a:rPr>
            <a:t> signposting, information in a variety of languages, child- and disability-friendly</a:t>
          </a:r>
        </a:p>
      </dgm:t>
    </dgm:pt>
    <dgm:pt modelId="{4FD1D4CF-B21A-4953-BB89-60899B8E111D}" type="parTrans" cxnId="{2168AAFE-F4AF-48EE-BF25-958CA5305564}">
      <dgm:prSet/>
      <dgm:spPr/>
      <dgm:t>
        <a:bodyPr/>
        <a:lstStyle/>
        <a:p>
          <a:endParaRPr lang="en-GB"/>
        </a:p>
      </dgm:t>
    </dgm:pt>
    <dgm:pt modelId="{1C849C41-72F9-4614-9172-FC796A623C46}" type="sibTrans" cxnId="{2168AAFE-F4AF-48EE-BF25-958CA5305564}">
      <dgm:prSet/>
      <dgm:spPr/>
      <dgm:t>
        <a:bodyPr/>
        <a:lstStyle/>
        <a:p>
          <a:endParaRPr lang="en-GB"/>
        </a:p>
      </dgm:t>
    </dgm:pt>
    <dgm:pt modelId="{50884C1D-4A9D-4D57-845A-596DD7A8984F}">
      <dgm:prSet custT="1"/>
      <dgm:spPr>
        <a:solidFill>
          <a:srgbClr val="00B050"/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</a:rPr>
            <a:t>SKILL &amp; CULTURE SHARING</a:t>
          </a:r>
        </a:p>
        <a:p>
          <a:r>
            <a:rPr lang="en-GB" sz="1800" dirty="0">
              <a:solidFill>
                <a:schemeClr val="bg1"/>
              </a:solidFill>
            </a:rPr>
            <a:t> S</a:t>
          </a:r>
          <a:r>
            <a:rPr lang="en-GB" sz="1800" i="1" dirty="0">
              <a:solidFill>
                <a:schemeClr val="bg1"/>
              </a:solidFill>
            </a:rPr>
            <a:t>elf development and two-way sharing opportunities, activities for different interests and abilities, resources e.g. dictionaries, books, toys</a:t>
          </a:r>
        </a:p>
      </dgm:t>
    </dgm:pt>
    <dgm:pt modelId="{0C6B3D2B-F76A-4C51-AB1B-DDF559E3FA0C}" type="parTrans" cxnId="{96561F06-DB0E-4CFB-8133-D6E8575E6D64}">
      <dgm:prSet/>
      <dgm:spPr/>
      <dgm:t>
        <a:bodyPr/>
        <a:lstStyle/>
        <a:p>
          <a:endParaRPr lang="en-GB"/>
        </a:p>
      </dgm:t>
    </dgm:pt>
    <dgm:pt modelId="{7B93562F-CDBE-4AC8-A165-EDB09C291C28}" type="sibTrans" cxnId="{96561F06-DB0E-4CFB-8133-D6E8575E6D64}">
      <dgm:prSet/>
      <dgm:spPr/>
      <dgm:t>
        <a:bodyPr/>
        <a:lstStyle/>
        <a:p>
          <a:endParaRPr lang="en-GB"/>
        </a:p>
      </dgm:t>
    </dgm:pt>
    <dgm:pt modelId="{740C9F5F-9402-40BB-98F5-3B6960A5B824}">
      <dgm:prSet custT="1"/>
      <dgm:spPr>
        <a:solidFill>
          <a:srgbClr val="00B050"/>
        </a:solidFill>
      </dgm:spPr>
      <dgm:t>
        <a:bodyPr/>
        <a:lstStyle/>
        <a:p>
          <a:r>
            <a:rPr lang="en-GB" sz="1800" b="1" dirty="0">
              <a:solidFill>
                <a:schemeClr val="bg1"/>
              </a:solidFill>
            </a:rPr>
            <a:t>CELEBRATING DIVERSITY</a:t>
          </a:r>
        </a:p>
        <a:p>
          <a:r>
            <a:rPr lang="en-GB" sz="1800" i="1" dirty="0">
              <a:solidFill>
                <a:schemeClr val="bg1"/>
              </a:solidFill>
            </a:rPr>
            <a:t>Creating a sense of familiarity and belonging through colour, tablecloths, music, decor</a:t>
          </a:r>
        </a:p>
      </dgm:t>
    </dgm:pt>
    <dgm:pt modelId="{0A16722C-D771-47A6-886E-B45E607F3DAD}" type="parTrans" cxnId="{C26F5FAB-BA9F-4EB1-A051-45641A9C2BD4}">
      <dgm:prSet/>
      <dgm:spPr/>
      <dgm:t>
        <a:bodyPr/>
        <a:lstStyle/>
        <a:p>
          <a:endParaRPr lang="en-GB"/>
        </a:p>
      </dgm:t>
    </dgm:pt>
    <dgm:pt modelId="{18C0C456-D49D-43CD-9BD5-CC2F489084B9}" type="sibTrans" cxnId="{C26F5FAB-BA9F-4EB1-A051-45641A9C2BD4}">
      <dgm:prSet/>
      <dgm:spPr/>
      <dgm:t>
        <a:bodyPr/>
        <a:lstStyle/>
        <a:p>
          <a:endParaRPr lang="en-GB"/>
        </a:p>
      </dgm:t>
    </dgm:pt>
    <dgm:pt modelId="{C19E6EA0-3651-4901-9A96-C5E5E3B58D14}" type="pres">
      <dgm:prSet presAssocID="{B66242DA-B875-4662-9D64-8FCC2D68FEDA}" presName="diagram" presStyleCnt="0">
        <dgm:presLayoutVars>
          <dgm:dir/>
          <dgm:resizeHandles val="exact"/>
        </dgm:presLayoutVars>
      </dgm:prSet>
      <dgm:spPr/>
    </dgm:pt>
    <dgm:pt modelId="{D0C0E06C-36F5-42E4-A876-D24040D09BC1}" type="pres">
      <dgm:prSet presAssocID="{2DA569E3-3AE4-4611-AD68-F69FD4B29703}" presName="node" presStyleLbl="node1" presStyleIdx="0" presStyleCnt="5" custScaleX="98822" custLinFactNeighborX="-52413" custLinFactNeighborY="15312">
        <dgm:presLayoutVars>
          <dgm:bulletEnabled val="1"/>
        </dgm:presLayoutVars>
      </dgm:prSet>
      <dgm:spPr>
        <a:prstGeom prst="hexagon">
          <a:avLst/>
        </a:prstGeom>
      </dgm:spPr>
    </dgm:pt>
    <dgm:pt modelId="{51C1B5FD-117B-4551-A225-F0878298BD37}" type="pres">
      <dgm:prSet presAssocID="{FDB29396-50CB-400C-B7A9-D35BEAFC7C9E}" presName="sibTrans" presStyleCnt="0"/>
      <dgm:spPr/>
    </dgm:pt>
    <dgm:pt modelId="{6860A3AC-756F-400A-AEC5-2F6AF0F54F2F}" type="pres">
      <dgm:prSet presAssocID="{BE14D218-6A86-4446-B091-44C152D2AEC2}" presName="node" presStyleLbl="node1" presStyleIdx="1" presStyleCnt="5" custLinFactNeighborX="589" custLinFactNeighborY="-41199">
        <dgm:presLayoutVars>
          <dgm:bulletEnabled val="1"/>
        </dgm:presLayoutVars>
      </dgm:prSet>
      <dgm:spPr>
        <a:prstGeom prst="hexagon">
          <a:avLst/>
        </a:prstGeom>
      </dgm:spPr>
    </dgm:pt>
    <dgm:pt modelId="{2E615BA0-CD65-4A7D-9ADC-FB080F8136DF}" type="pres">
      <dgm:prSet presAssocID="{1D237B06-23B4-40E4-846C-58D701653819}" presName="sibTrans" presStyleCnt="0"/>
      <dgm:spPr/>
    </dgm:pt>
    <dgm:pt modelId="{ED104528-48D7-4010-8D97-1D93DC6088F0}" type="pres">
      <dgm:prSet presAssocID="{740C9F5F-9402-40BB-98F5-3B6960A5B824}" presName="node" presStyleLbl="node1" presStyleIdx="2" presStyleCnt="5" custLinFactX="-84226" custLinFactY="66228" custLinFactNeighborX="-100000" custLinFactNeighborY="100000">
        <dgm:presLayoutVars>
          <dgm:bulletEnabled val="1"/>
        </dgm:presLayoutVars>
      </dgm:prSet>
      <dgm:spPr>
        <a:prstGeom prst="hexagon">
          <a:avLst/>
        </a:prstGeom>
      </dgm:spPr>
    </dgm:pt>
    <dgm:pt modelId="{F36F6BE0-5C36-4730-A3B3-19EBC82226FF}" type="pres">
      <dgm:prSet presAssocID="{18C0C456-D49D-43CD-9BD5-CC2F489084B9}" presName="sibTrans" presStyleCnt="0"/>
      <dgm:spPr/>
    </dgm:pt>
    <dgm:pt modelId="{BE14B114-EBE0-4D25-A56B-06113EF4AADE}" type="pres">
      <dgm:prSet presAssocID="{A16D1561-ACD3-420C-82DF-F1F4312EBB52}" presName="node" presStyleLbl="node1" presStyleIdx="3" presStyleCnt="5" custScaleX="103092" custLinFactX="75967" custLinFactY="-51" custLinFactNeighborX="100000" custLinFactNeighborY="-100000">
        <dgm:presLayoutVars>
          <dgm:bulletEnabled val="1"/>
        </dgm:presLayoutVars>
      </dgm:prSet>
      <dgm:spPr>
        <a:prstGeom prst="hexagon">
          <a:avLst/>
        </a:prstGeom>
      </dgm:spPr>
    </dgm:pt>
    <dgm:pt modelId="{1993D7E7-C407-45DE-83AB-B69CA80C78D2}" type="pres">
      <dgm:prSet presAssocID="{1C849C41-72F9-4614-9172-FC796A623C46}" presName="sibTrans" presStyleCnt="0"/>
      <dgm:spPr/>
    </dgm:pt>
    <dgm:pt modelId="{6BFE9411-4334-4D21-82F5-8C6B63E10FEF}" type="pres">
      <dgm:prSet presAssocID="{50884C1D-4A9D-4D57-845A-596DD7A8984F}" presName="node" presStyleLbl="node1" presStyleIdx="4" presStyleCnt="5" custScaleX="104463" custLinFactNeighborX="7648" custLinFactNeighborY="41199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96561F06-DB0E-4CFB-8133-D6E8575E6D64}" srcId="{B66242DA-B875-4662-9D64-8FCC2D68FEDA}" destId="{50884C1D-4A9D-4D57-845A-596DD7A8984F}" srcOrd="4" destOrd="0" parTransId="{0C6B3D2B-F76A-4C51-AB1B-DDF559E3FA0C}" sibTransId="{7B93562F-CDBE-4AC8-A165-EDB09C291C28}"/>
    <dgm:cxn modelId="{72993711-5317-447E-8D91-40294327C4A9}" type="presOf" srcId="{50884C1D-4A9D-4D57-845A-596DD7A8984F}" destId="{6BFE9411-4334-4D21-82F5-8C6B63E10FEF}" srcOrd="0" destOrd="0" presId="urn:microsoft.com/office/officeart/2005/8/layout/default"/>
    <dgm:cxn modelId="{B1F6EE28-25FE-4BB0-8D9B-C2883413ADE5}" srcId="{B66242DA-B875-4662-9D64-8FCC2D68FEDA}" destId="{2DA569E3-3AE4-4611-AD68-F69FD4B29703}" srcOrd="0" destOrd="0" parTransId="{BF23EC3D-4B7F-4CAC-9016-F9AFA923CE3E}" sibTransId="{FDB29396-50CB-400C-B7A9-D35BEAFC7C9E}"/>
    <dgm:cxn modelId="{63B91238-A7E0-4B21-8024-E1A463CF2770}" type="presOf" srcId="{BE14D218-6A86-4446-B091-44C152D2AEC2}" destId="{6860A3AC-756F-400A-AEC5-2F6AF0F54F2F}" srcOrd="0" destOrd="0" presId="urn:microsoft.com/office/officeart/2005/8/layout/default"/>
    <dgm:cxn modelId="{8DB4783E-04BA-41F4-B9F6-8B6C662CEAFA}" type="presOf" srcId="{B66242DA-B875-4662-9D64-8FCC2D68FEDA}" destId="{C19E6EA0-3651-4901-9A96-C5E5E3B58D14}" srcOrd="0" destOrd="0" presId="urn:microsoft.com/office/officeart/2005/8/layout/default"/>
    <dgm:cxn modelId="{2027418C-86DD-454B-A6CF-B83C2BD7EDD8}" type="presOf" srcId="{A16D1561-ACD3-420C-82DF-F1F4312EBB52}" destId="{BE14B114-EBE0-4D25-A56B-06113EF4AADE}" srcOrd="0" destOrd="0" presId="urn:microsoft.com/office/officeart/2005/8/layout/default"/>
    <dgm:cxn modelId="{5AC53791-5891-4D25-B79A-4990DBD540B3}" srcId="{B66242DA-B875-4662-9D64-8FCC2D68FEDA}" destId="{BE14D218-6A86-4446-B091-44C152D2AEC2}" srcOrd="1" destOrd="0" parTransId="{F62E20AF-0013-4B24-AE8F-5F001A12F5BF}" sibTransId="{1D237B06-23B4-40E4-846C-58D701653819}"/>
    <dgm:cxn modelId="{F2B608A1-29A9-47E4-857E-FEBB1EB1B3B7}" type="presOf" srcId="{2DA569E3-3AE4-4611-AD68-F69FD4B29703}" destId="{D0C0E06C-36F5-42E4-A876-D24040D09BC1}" srcOrd="0" destOrd="0" presId="urn:microsoft.com/office/officeart/2005/8/layout/default"/>
    <dgm:cxn modelId="{C26F5FAB-BA9F-4EB1-A051-45641A9C2BD4}" srcId="{B66242DA-B875-4662-9D64-8FCC2D68FEDA}" destId="{740C9F5F-9402-40BB-98F5-3B6960A5B824}" srcOrd="2" destOrd="0" parTransId="{0A16722C-D771-47A6-886E-B45E607F3DAD}" sibTransId="{18C0C456-D49D-43CD-9BD5-CC2F489084B9}"/>
    <dgm:cxn modelId="{13F670D6-AB9B-4AEA-AE78-3B2264594725}" type="presOf" srcId="{740C9F5F-9402-40BB-98F5-3B6960A5B824}" destId="{ED104528-48D7-4010-8D97-1D93DC6088F0}" srcOrd="0" destOrd="0" presId="urn:microsoft.com/office/officeart/2005/8/layout/default"/>
    <dgm:cxn modelId="{2168AAFE-F4AF-48EE-BF25-958CA5305564}" srcId="{B66242DA-B875-4662-9D64-8FCC2D68FEDA}" destId="{A16D1561-ACD3-420C-82DF-F1F4312EBB52}" srcOrd="3" destOrd="0" parTransId="{4FD1D4CF-B21A-4953-BB89-60899B8E111D}" sibTransId="{1C849C41-72F9-4614-9172-FC796A623C46}"/>
    <dgm:cxn modelId="{E5503E64-5A7C-466B-B5FC-48E0B52D679F}" type="presParOf" srcId="{C19E6EA0-3651-4901-9A96-C5E5E3B58D14}" destId="{D0C0E06C-36F5-42E4-A876-D24040D09BC1}" srcOrd="0" destOrd="0" presId="urn:microsoft.com/office/officeart/2005/8/layout/default"/>
    <dgm:cxn modelId="{9AB74208-D125-4BD9-A229-04104E8E6B06}" type="presParOf" srcId="{C19E6EA0-3651-4901-9A96-C5E5E3B58D14}" destId="{51C1B5FD-117B-4551-A225-F0878298BD37}" srcOrd="1" destOrd="0" presId="urn:microsoft.com/office/officeart/2005/8/layout/default"/>
    <dgm:cxn modelId="{6C49E945-D096-4B11-8F40-F3520FCB789C}" type="presParOf" srcId="{C19E6EA0-3651-4901-9A96-C5E5E3B58D14}" destId="{6860A3AC-756F-400A-AEC5-2F6AF0F54F2F}" srcOrd="2" destOrd="0" presId="urn:microsoft.com/office/officeart/2005/8/layout/default"/>
    <dgm:cxn modelId="{2B825C6A-E6A3-4EA2-B6AC-4EE9A14AC5E3}" type="presParOf" srcId="{C19E6EA0-3651-4901-9A96-C5E5E3B58D14}" destId="{2E615BA0-CD65-4A7D-9ADC-FB080F8136DF}" srcOrd="3" destOrd="0" presId="urn:microsoft.com/office/officeart/2005/8/layout/default"/>
    <dgm:cxn modelId="{FCDA3307-34BD-4708-B36D-A47F5AE3DEEE}" type="presParOf" srcId="{C19E6EA0-3651-4901-9A96-C5E5E3B58D14}" destId="{ED104528-48D7-4010-8D97-1D93DC6088F0}" srcOrd="4" destOrd="0" presId="urn:microsoft.com/office/officeart/2005/8/layout/default"/>
    <dgm:cxn modelId="{5A57A866-560A-490F-BFE4-3D33591BEE87}" type="presParOf" srcId="{C19E6EA0-3651-4901-9A96-C5E5E3B58D14}" destId="{F36F6BE0-5C36-4730-A3B3-19EBC82226FF}" srcOrd="5" destOrd="0" presId="urn:microsoft.com/office/officeart/2005/8/layout/default"/>
    <dgm:cxn modelId="{5560104F-780E-45F2-AC4C-DDF08A39A15C}" type="presParOf" srcId="{C19E6EA0-3651-4901-9A96-C5E5E3B58D14}" destId="{BE14B114-EBE0-4D25-A56B-06113EF4AADE}" srcOrd="6" destOrd="0" presId="urn:microsoft.com/office/officeart/2005/8/layout/default"/>
    <dgm:cxn modelId="{E0776DEF-0E69-4358-ACC5-D2A3AF198E93}" type="presParOf" srcId="{C19E6EA0-3651-4901-9A96-C5E5E3B58D14}" destId="{1993D7E7-C407-45DE-83AB-B69CA80C78D2}" srcOrd="7" destOrd="0" presId="urn:microsoft.com/office/officeart/2005/8/layout/default"/>
    <dgm:cxn modelId="{37EA3493-E6B6-444F-9514-5AFE9BEDFE1F}" type="presParOf" srcId="{C19E6EA0-3651-4901-9A96-C5E5E3B58D14}" destId="{6BFE9411-4334-4D21-82F5-8C6B63E10FEF}" srcOrd="8" destOrd="0" presId="urn:microsoft.com/office/officeart/2005/8/layout/defaul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0E06C-36F5-42E4-A876-D24040D09BC1}">
      <dsp:nvSpPr>
        <dsp:cNvPr id="0" name=""/>
        <dsp:cNvSpPr/>
      </dsp:nvSpPr>
      <dsp:spPr>
        <a:xfrm>
          <a:off x="0" y="1337508"/>
          <a:ext cx="3809999" cy="228600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B050"/>
              </a:solidFill>
            </a:rPr>
            <a:t>UNFRIENDLY GREETING</a:t>
          </a:r>
          <a:endParaRPr lang="en-GB" sz="1800" kern="1200" dirty="0">
            <a:solidFill>
              <a:srgbClr val="00B05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rgbClr val="00B050"/>
              </a:solidFill>
            </a:rPr>
            <a:t>Unsmiling, unhelpful, hostile body language, lack of attention, little effort to understand, needs unmet, lack of follow-up</a:t>
          </a:r>
        </a:p>
      </dsp:txBody>
      <dsp:txXfrm>
        <a:off x="508000" y="1642308"/>
        <a:ext cx="2793999" cy="1676400"/>
      </dsp:txXfrm>
    </dsp:sp>
    <dsp:sp modelId="{6860A3AC-756F-400A-AEC5-2F6AF0F54F2F}">
      <dsp:nvSpPr>
        <dsp:cNvPr id="0" name=""/>
        <dsp:cNvSpPr/>
      </dsp:nvSpPr>
      <dsp:spPr>
        <a:xfrm>
          <a:off x="8382000" y="1347269"/>
          <a:ext cx="3809999" cy="228600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B050"/>
              </a:solidFill>
            </a:rPr>
            <a:t>IGNORANCE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solidFill>
                <a:srgbClr val="00B050"/>
              </a:solidFill>
            </a:rPr>
            <a:t>Insulting </a:t>
          </a:r>
          <a:r>
            <a:rPr lang="en-GB" sz="1800" i="1" kern="1200" dirty="0">
              <a:solidFill>
                <a:srgbClr val="00B050"/>
              </a:solidFill>
            </a:rPr>
            <a:t>language, arrogance towards others, making assumptions, lack of cultural understanding, feeling out of place, not being heard</a:t>
          </a:r>
        </a:p>
      </dsp:txBody>
      <dsp:txXfrm>
        <a:off x="8890000" y="1652069"/>
        <a:ext cx="2793999" cy="1676400"/>
      </dsp:txXfrm>
    </dsp:sp>
    <dsp:sp modelId="{ED104528-48D7-4010-8D97-1D93DC6088F0}">
      <dsp:nvSpPr>
        <dsp:cNvPr id="0" name=""/>
        <dsp:cNvSpPr/>
      </dsp:nvSpPr>
      <dsp:spPr>
        <a:xfrm>
          <a:off x="4191000" y="106245"/>
          <a:ext cx="3809999" cy="228600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B050"/>
              </a:solidFill>
            </a:rPr>
            <a:t>NO OPPORTUNITY FOR INCLUSION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solidFill>
                <a:srgbClr val="00B050"/>
              </a:solidFill>
            </a:rPr>
            <a:t>Such as ways to </a:t>
          </a:r>
          <a:r>
            <a:rPr lang="en-GB" sz="1800" i="1" kern="1200" dirty="0">
              <a:solidFill>
                <a:srgbClr val="00B050"/>
              </a:solidFill>
            </a:rPr>
            <a:t>share, open groups, points of contact</a:t>
          </a:r>
        </a:p>
      </dsp:txBody>
      <dsp:txXfrm>
        <a:off x="4699000" y="411045"/>
        <a:ext cx="2793999" cy="1676400"/>
      </dsp:txXfrm>
    </dsp:sp>
    <dsp:sp modelId="{BE14B114-EBE0-4D25-A56B-06113EF4AADE}">
      <dsp:nvSpPr>
        <dsp:cNvPr id="0" name=""/>
        <dsp:cNvSpPr/>
      </dsp:nvSpPr>
      <dsp:spPr>
        <a:xfrm>
          <a:off x="580110" y="4472178"/>
          <a:ext cx="3809999" cy="228600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B050"/>
              </a:solidFill>
            </a:rPr>
            <a:t>DOES NOT REFLECT DIFFERENT COMMUNITIES</a:t>
          </a:r>
          <a:endParaRPr lang="en-GB" sz="1800" kern="1200" dirty="0">
            <a:solidFill>
              <a:srgbClr val="00B05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rgbClr val="00B050"/>
              </a:solidFill>
            </a:rPr>
            <a:t>Cultural difference and religion not considered or respected, lack of culturally appropriate foods, child unfriendly, signs in one language only</a:t>
          </a:r>
        </a:p>
      </dsp:txBody>
      <dsp:txXfrm>
        <a:off x="1088110" y="4776978"/>
        <a:ext cx="2793999" cy="1676400"/>
      </dsp:txXfrm>
    </dsp:sp>
    <dsp:sp modelId="{6BFE9411-4334-4D21-82F5-8C6B63E10FEF}">
      <dsp:nvSpPr>
        <dsp:cNvPr id="0" name=""/>
        <dsp:cNvSpPr/>
      </dsp:nvSpPr>
      <dsp:spPr>
        <a:xfrm>
          <a:off x="7830616" y="4473595"/>
          <a:ext cx="3809999" cy="2286000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B050"/>
              </a:solidFill>
            </a:rPr>
            <a:t>DIFFICULT ENVIRONMENT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solidFill>
                <a:srgbClr val="00B050"/>
              </a:solidFill>
            </a:rPr>
            <a:t>Does not reflect differing needs and abilities </a:t>
          </a:r>
          <a:r>
            <a:rPr lang="en-GB" sz="1800" b="1" i="1" kern="1200" dirty="0">
              <a:solidFill>
                <a:srgbClr val="00B050"/>
              </a:solidFill>
            </a:rPr>
            <a:t>- </a:t>
          </a:r>
          <a:r>
            <a:rPr lang="en-GB" sz="1800" i="1" kern="1200" dirty="0">
              <a:solidFill>
                <a:srgbClr val="00B050"/>
              </a:solidFill>
            </a:rPr>
            <a:t>location, accessibility, lacking amenities, financial barriers, unnecessary bureaucracy, no effort to overcome language barriers</a:t>
          </a:r>
        </a:p>
      </dsp:txBody>
      <dsp:txXfrm>
        <a:off x="8338616" y="4778395"/>
        <a:ext cx="2793999" cy="16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0E06C-36F5-42E4-A876-D24040D09BC1}">
      <dsp:nvSpPr>
        <dsp:cNvPr id="0" name=""/>
        <dsp:cNvSpPr/>
      </dsp:nvSpPr>
      <dsp:spPr>
        <a:xfrm>
          <a:off x="0" y="1295887"/>
          <a:ext cx="3776883" cy="2293143"/>
        </a:xfrm>
        <a:prstGeom prst="hexag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VISIBLE, PERSONAL WELCOME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chemeClr val="bg1"/>
              </a:solidFill>
            </a:rPr>
            <a:t>Smile, verbal greeting, friendly body language, taking time to listen, making effort to meet needs, hospitality provided</a:t>
          </a:r>
        </a:p>
      </dsp:txBody>
      <dsp:txXfrm>
        <a:off x="505836" y="1603006"/>
        <a:ext cx="2765212" cy="1678905"/>
      </dsp:txXfrm>
    </dsp:sp>
    <dsp:sp modelId="{6860A3AC-756F-400A-AEC5-2F6AF0F54F2F}">
      <dsp:nvSpPr>
        <dsp:cNvPr id="0" name=""/>
        <dsp:cNvSpPr/>
      </dsp:nvSpPr>
      <dsp:spPr>
        <a:xfrm>
          <a:off x="4185046" y="8"/>
          <a:ext cx="3821905" cy="2293143"/>
        </a:xfrm>
        <a:prstGeom prst="hexag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</a:rPr>
            <a:t>WARMTH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 L</a:t>
          </a:r>
          <a:r>
            <a:rPr lang="en-GB" sz="1900" i="1" kern="1200" dirty="0">
              <a:solidFill>
                <a:schemeClr val="bg1"/>
              </a:solidFill>
            </a:rPr>
            <a:t>aughter, humour; it’s OK to make mistakes - interactions and relationships are a two-way experience!</a:t>
          </a:r>
        </a:p>
      </dsp:txBody>
      <dsp:txXfrm>
        <a:off x="4694633" y="305760"/>
        <a:ext cx="2802731" cy="1681639"/>
      </dsp:txXfrm>
    </dsp:sp>
    <dsp:sp modelId="{ED104528-48D7-4010-8D97-1D93DC6088F0}">
      <dsp:nvSpPr>
        <dsp:cNvPr id="0" name=""/>
        <dsp:cNvSpPr/>
      </dsp:nvSpPr>
      <dsp:spPr>
        <a:xfrm>
          <a:off x="1325687" y="4564856"/>
          <a:ext cx="3821905" cy="2293143"/>
        </a:xfrm>
        <a:prstGeom prst="hexag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CELEBRATING DIVERSITY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chemeClr val="bg1"/>
              </a:solidFill>
            </a:rPr>
            <a:t>Creating a sense of familiarity and belonging through colour, tablecloths, music, decor</a:t>
          </a:r>
        </a:p>
      </dsp:txBody>
      <dsp:txXfrm>
        <a:off x="1835274" y="4870608"/>
        <a:ext cx="2802731" cy="1681639"/>
      </dsp:txXfrm>
    </dsp:sp>
    <dsp:sp modelId="{BE14B114-EBE0-4D25-A56B-06113EF4AADE}">
      <dsp:nvSpPr>
        <dsp:cNvPr id="0" name=""/>
        <dsp:cNvSpPr/>
      </dsp:nvSpPr>
      <dsp:spPr>
        <a:xfrm>
          <a:off x="8251919" y="1325782"/>
          <a:ext cx="3940079" cy="2293143"/>
        </a:xfrm>
        <a:prstGeom prst="hexag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CLARITY &amp; ACCESSIBILITY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>
              <a:solidFill>
                <a:schemeClr val="bg1"/>
              </a:solidFill>
            </a:rPr>
            <a:t>Clear</a:t>
          </a:r>
          <a:r>
            <a:rPr lang="en-GB" sz="1800" i="1" kern="1200" dirty="0">
              <a:solidFill>
                <a:schemeClr val="bg1"/>
              </a:solidFill>
            </a:rPr>
            <a:t> signposting, information in a variety of languages, child- and disability-friendly</a:t>
          </a:r>
        </a:p>
      </dsp:txBody>
      <dsp:txXfrm>
        <a:off x="8771354" y="1628096"/>
        <a:ext cx="2901209" cy="1688515"/>
      </dsp:txXfrm>
    </dsp:sp>
    <dsp:sp modelId="{6BFE9411-4334-4D21-82F5-8C6B63E10FEF}">
      <dsp:nvSpPr>
        <dsp:cNvPr id="0" name=""/>
        <dsp:cNvSpPr/>
      </dsp:nvSpPr>
      <dsp:spPr>
        <a:xfrm>
          <a:off x="6553194" y="4564847"/>
          <a:ext cx="3992477" cy="2293143"/>
        </a:xfrm>
        <a:prstGeom prst="hexag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SKILL &amp; CULTURE SHARING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 S</a:t>
          </a:r>
          <a:r>
            <a:rPr lang="en-GB" sz="1800" i="1" kern="1200" dirty="0">
              <a:solidFill>
                <a:schemeClr val="bg1"/>
              </a:solidFill>
            </a:rPr>
            <a:t>elf development and two-way sharing opportunities, activities for different interests and abilities, resources e.g. dictionaries, books, toys</a:t>
          </a:r>
        </a:p>
      </dsp:txBody>
      <dsp:txXfrm>
        <a:off x="7076996" y="4865701"/>
        <a:ext cx="2944873" cy="169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43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606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04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2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13808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66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15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3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70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noProof="0" smtClean="0"/>
              <a:t>11/17/2022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
             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eemployment.org.uk/" TargetMode="External"/><Relationship Id="rId5" Type="http://schemas.openxmlformats.org/officeDocument/2006/relationships/hyperlink" Target="http://www.bridgesforcommunities.com/programmes/training" TargetMode="External"/><Relationship Id="rId4" Type="http://schemas.openxmlformats.org/officeDocument/2006/relationships/hyperlink" Target="http://www.righttoremain.org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597" y="4555757"/>
            <a:ext cx="8295523" cy="1150541"/>
          </a:xfrm>
        </p:spPr>
        <p:txBody>
          <a:bodyPr>
            <a:normAutofit fontScale="90000"/>
          </a:bodyPr>
          <a:lstStyle/>
          <a:p>
            <a:r>
              <a:rPr lang="en-US" sz="6600" b="1" cap="none" dirty="0">
                <a:solidFill>
                  <a:srgbClr val="00B050"/>
                </a:solidFill>
              </a:rPr>
              <a:t>Creating Spaces of 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229F4-03AD-4458-9719-CA0A93A6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84" y="5706298"/>
            <a:ext cx="998141" cy="998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2F733-8AFB-44F5-803A-FC272F685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74" y="385866"/>
            <a:ext cx="5110339" cy="383275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0D30878-3725-4B88-A82A-755FF9F42521}"/>
              </a:ext>
            </a:extLst>
          </p:cNvPr>
          <p:cNvSpPr/>
          <p:nvPr/>
        </p:nvSpPr>
        <p:spPr>
          <a:xfrm>
            <a:off x="2799487" y="5706298"/>
            <a:ext cx="2133408" cy="867906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s-AF" sz="2400" b="1" dirty="0"/>
              <a:t>ښه راغلاست</a:t>
            </a:r>
            <a:endParaRPr lang="en-GB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90DAF-DEAA-4FE9-B997-F1373E376425}"/>
              </a:ext>
            </a:extLst>
          </p:cNvPr>
          <p:cNvSpPr/>
          <p:nvPr/>
        </p:nvSpPr>
        <p:spPr>
          <a:xfrm>
            <a:off x="5728752" y="324433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أهلا بك</a:t>
            </a:r>
            <a:endParaRPr lang="en-GB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4BF571C-08D6-4EE9-83C8-4FD85F63DC94}"/>
              </a:ext>
            </a:extLst>
          </p:cNvPr>
          <p:cNvSpPr/>
          <p:nvPr/>
        </p:nvSpPr>
        <p:spPr>
          <a:xfrm>
            <a:off x="239068" y="385866"/>
            <a:ext cx="2614233" cy="1602364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Soo </a:t>
            </a:r>
            <a:r>
              <a:rPr lang="en-GB" sz="2400" b="1" dirty="0" err="1"/>
              <a:t>dhawoow</a:t>
            </a:r>
            <a:endParaRPr lang="en-GB" sz="2400" b="1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B9F7F6D-F5EE-408A-9E0C-900B7D7E74FC}"/>
              </a:ext>
            </a:extLst>
          </p:cNvPr>
          <p:cNvSpPr/>
          <p:nvPr/>
        </p:nvSpPr>
        <p:spPr>
          <a:xfrm>
            <a:off x="9678572" y="329408"/>
            <a:ext cx="1933828" cy="1250464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Bi </a:t>
            </a:r>
            <a:r>
              <a:rPr lang="en-GB" sz="2400" b="1" dirty="0" err="1"/>
              <a:t>xêr</a:t>
            </a:r>
            <a:r>
              <a:rPr lang="en-GB" sz="2400" b="1" dirty="0"/>
              <a:t> </a:t>
            </a:r>
            <a:r>
              <a:rPr lang="en-GB" sz="2400" b="1" dirty="0" err="1"/>
              <a:t>bî</a:t>
            </a:r>
            <a:endParaRPr lang="en-GB" sz="24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C73AFA6-03EC-44A9-A8DB-463ED44D7E1C}"/>
              </a:ext>
            </a:extLst>
          </p:cNvPr>
          <p:cNvSpPr/>
          <p:nvPr/>
        </p:nvSpPr>
        <p:spPr>
          <a:xfrm>
            <a:off x="9312813" y="2447778"/>
            <a:ext cx="2770742" cy="1770841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Khosh</a:t>
            </a:r>
            <a:r>
              <a:rPr lang="en-GB" sz="2400" b="1" dirty="0"/>
              <a:t> </a:t>
            </a:r>
            <a:r>
              <a:rPr lang="en-GB" sz="2400" b="1" dirty="0" err="1"/>
              <a:t>Armadid</a:t>
            </a:r>
            <a:endParaRPr lang="en-GB" sz="2400" b="1" dirty="0"/>
          </a:p>
          <a:p>
            <a:pPr algn="ctr"/>
            <a:r>
              <a:rPr lang="ar-AE" sz="2400" b="1" dirty="0"/>
              <a:t>خوش آمدی</a:t>
            </a:r>
            <a:endParaRPr lang="en-GB" sz="2400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81BEBCD-42D6-4017-8A30-F06F77D82858}"/>
              </a:ext>
            </a:extLst>
          </p:cNvPr>
          <p:cNvSpPr/>
          <p:nvPr/>
        </p:nvSpPr>
        <p:spPr>
          <a:xfrm>
            <a:off x="7493315" y="5666885"/>
            <a:ext cx="2002856" cy="853474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sz="2400" b="1" dirty="0" err="1"/>
              <a:t>Merhaba</a:t>
            </a:r>
            <a:endParaRPr lang="en-GB" sz="2400" dirty="0"/>
          </a:p>
          <a:p>
            <a:pPr algn="ctr"/>
            <a:endParaRPr lang="en-GB" b="1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5BED48A-F3C1-43A8-91F4-32C942BC6899}"/>
              </a:ext>
            </a:extLst>
          </p:cNvPr>
          <p:cNvSpPr/>
          <p:nvPr/>
        </p:nvSpPr>
        <p:spPr>
          <a:xfrm>
            <a:off x="719893" y="2986371"/>
            <a:ext cx="2133408" cy="1150541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Ahlan</a:t>
            </a:r>
            <a:r>
              <a:rPr lang="en-GB" sz="2400" b="1" dirty="0"/>
              <a:t> Bik </a:t>
            </a:r>
            <a:r>
              <a:rPr lang="ar-AE" sz="2400" b="1" dirty="0"/>
              <a:t>أهلا بك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8060-1F1B-4171-9E11-E8AEB67E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5" y="254232"/>
            <a:ext cx="10716370" cy="57888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</a:rPr>
              <a:t>What to do now!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F2ED-C6BF-4B7E-9A46-976A7851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84" y="2423711"/>
            <a:ext cx="11777031" cy="4296578"/>
          </a:xfrm>
          <a:solidFill>
            <a:srgbClr val="00B050"/>
          </a:solidFill>
        </p:spPr>
        <p:txBody>
          <a:bodyPr>
            <a:normAutofit fontScale="85000" lnSpcReduction="20000"/>
          </a:bodyPr>
          <a:lstStyle/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900" b="1" u="sng" dirty="0">
                <a:solidFill>
                  <a:schemeClr val="bg1"/>
                </a:solidFill>
              </a:rPr>
              <a:t>Tip 1: Evaluate your welcome and interactions</a:t>
            </a:r>
            <a:r>
              <a:rPr lang="en-GB" sz="2900" b="1" dirty="0">
                <a:solidFill>
                  <a:schemeClr val="bg1"/>
                </a:solidFill>
              </a:rPr>
              <a:t> </a:t>
            </a:r>
          </a:p>
          <a:p>
            <a:pPr marL="274320" indent="0" algn="just">
              <a:spcBef>
                <a:spcPts val="0"/>
              </a:spcBef>
              <a:buNone/>
            </a:pPr>
            <a:r>
              <a:rPr lang="en-GB" sz="2900" b="1" dirty="0">
                <a:solidFill>
                  <a:schemeClr val="bg1"/>
                </a:solidFill>
              </a:rPr>
              <a:t>Actions: </a:t>
            </a:r>
            <a:r>
              <a:rPr lang="en-GB" sz="2900" dirty="0">
                <a:solidFill>
                  <a:schemeClr val="bg1"/>
                </a:solidFill>
              </a:rPr>
              <a:t>Positive attitude and smiles, welcome signs in a variety of languages, free tea/water station, clear signposting to services</a:t>
            </a:r>
          </a:p>
          <a:p>
            <a:pPr marL="457200" algn="just">
              <a:spcBef>
                <a:spcPts val="0"/>
              </a:spcBef>
            </a:pPr>
            <a:endParaRPr lang="en-GB" sz="2900" u="sng" dirty="0">
              <a:solidFill>
                <a:srgbClr val="FFC000"/>
              </a:solidFill>
            </a:endParaRPr>
          </a:p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900" b="1" u="sng" dirty="0">
                <a:solidFill>
                  <a:schemeClr val="bg1"/>
                </a:solidFill>
              </a:rPr>
              <a:t>Tip 2: Make your space visually reflect the diversity of your community</a:t>
            </a:r>
          </a:p>
          <a:p>
            <a:pPr marL="274320" indent="0" algn="just">
              <a:spcBef>
                <a:spcPts val="0"/>
              </a:spcBef>
              <a:buNone/>
            </a:pPr>
            <a:r>
              <a:rPr lang="en-GB" sz="2900" b="1" dirty="0">
                <a:solidFill>
                  <a:schemeClr val="bg1"/>
                </a:solidFill>
              </a:rPr>
              <a:t>Actions: </a:t>
            </a:r>
            <a:r>
              <a:rPr lang="en-GB" sz="2900" dirty="0">
                <a:solidFill>
                  <a:schemeClr val="bg1"/>
                </a:solidFill>
              </a:rPr>
              <a:t>Colourful tablecloths, menu offerings, signage, pictures and photos</a:t>
            </a:r>
          </a:p>
          <a:p>
            <a:pPr marL="457200" algn="just">
              <a:spcBef>
                <a:spcPts val="0"/>
              </a:spcBef>
            </a:pPr>
            <a:endParaRPr lang="en-GB" sz="2900" dirty="0">
              <a:solidFill>
                <a:schemeClr val="accent5"/>
              </a:solidFill>
            </a:endParaRPr>
          </a:p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900" b="1" u="sng" dirty="0">
                <a:solidFill>
                  <a:schemeClr val="bg1"/>
                </a:solidFill>
              </a:rPr>
              <a:t>Tip 3: Create opportunities for participation and two-way sharing</a:t>
            </a:r>
          </a:p>
          <a:p>
            <a:pPr marL="274320" indent="0" algn="just">
              <a:spcBef>
                <a:spcPts val="0"/>
              </a:spcBef>
              <a:buNone/>
            </a:pPr>
            <a:r>
              <a:rPr lang="en-GB" sz="2900" b="1" dirty="0">
                <a:solidFill>
                  <a:schemeClr val="bg1"/>
                </a:solidFill>
              </a:rPr>
              <a:t>Actions: </a:t>
            </a:r>
            <a:r>
              <a:rPr lang="en-GB" sz="2900" dirty="0">
                <a:solidFill>
                  <a:schemeClr val="bg1"/>
                </a:solidFill>
              </a:rPr>
              <a:t>Language exchanges, food and culture sharing events and workshops, create accessible pathways to volunteering and paid employment</a:t>
            </a:r>
          </a:p>
          <a:p>
            <a:pPr marL="457200" algn="just">
              <a:spcBef>
                <a:spcPts val="0"/>
              </a:spcBef>
            </a:pPr>
            <a:endParaRPr lang="en-GB" sz="29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900" b="1" u="sng" dirty="0">
                <a:solidFill>
                  <a:schemeClr val="bg1"/>
                </a:solidFill>
              </a:rPr>
              <a:t>Tip 4: Get everyone on board! </a:t>
            </a:r>
            <a:r>
              <a:rPr lang="en-GB" sz="2900" b="1" dirty="0">
                <a:solidFill>
                  <a:schemeClr val="bg1"/>
                </a:solidFill>
              </a:rPr>
              <a:t> </a:t>
            </a:r>
          </a:p>
          <a:p>
            <a:pPr marL="274320" indent="0" algn="just">
              <a:spcBef>
                <a:spcPts val="0"/>
              </a:spcBef>
              <a:buNone/>
            </a:pPr>
            <a:r>
              <a:rPr lang="en-GB" sz="2900" b="1" dirty="0">
                <a:solidFill>
                  <a:schemeClr val="bg1"/>
                </a:solidFill>
              </a:rPr>
              <a:t>Actions:</a:t>
            </a:r>
            <a:r>
              <a:rPr lang="en-GB" sz="2900" dirty="0">
                <a:solidFill>
                  <a:schemeClr val="bg1"/>
                </a:solidFill>
              </a:rPr>
              <a:t> Education and training for staff (e.g. cultural awareness and asylum process), support structures that ensure greater diversity of staff and decision makers</a:t>
            </a:r>
          </a:p>
          <a:p>
            <a:endParaRPr lang="en-GB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6BDF-924B-192E-656F-8D1FBB5EA285}"/>
              </a:ext>
            </a:extLst>
          </p:cNvPr>
          <p:cNvSpPr txBox="1"/>
          <p:nvPr/>
        </p:nvSpPr>
        <p:spPr>
          <a:xfrm>
            <a:off x="3068320" y="1720822"/>
            <a:ext cx="60553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INCLUSION – INTERACTION – INTEGRATION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626EF-F34C-0449-22D8-5C6FB5964166}"/>
              </a:ext>
            </a:extLst>
          </p:cNvPr>
          <p:cNvSpPr txBox="1"/>
          <p:nvPr/>
        </p:nvSpPr>
        <p:spPr>
          <a:xfrm>
            <a:off x="828040" y="772160"/>
            <a:ext cx="10535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rgbClr val="00B050"/>
                </a:solidFill>
              </a:rPr>
              <a:t>Next steps for </a:t>
            </a:r>
            <a:r>
              <a:rPr lang="en-GB" sz="4500" b="1" u="sng" dirty="0">
                <a:solidFill>
                  <a:srgbClr val="00B050"/>
                </a:solidFill>
              </a:rPr>
              <a:t>creating spaces of welcome</a:t>
            </a:r>
            <a:r>
              <a:rPr lang="en-GB" sz="4500" b="1" dirty="0">
                <a:solidFill>
                  <a:schemeClr val="bg1"/>
                </a:solidFill>
              </a:rPr>
              <a:t> 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630" y="118697"/>
            <a:ext cx="5038844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Share Your Successes!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073" y="1451818"/>
            <a:ext cx="5199959" cy="1200329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Email or tag us on social media with steps you’ve taken – include photos if you like. We want to motivate each other and keep the conversation going!</a:t>
            </a:r>
          </a:p>
          <a:p>
            <a:pPr marL="4572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5C08E-DD17-4AFC-A6FD-BE35563E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940" y="455408"/>
            <a:ext cx="2668518" cy="355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0B06C-B7DD-49F4-A7A3-49EB3F7A227F}"/>
              </a:ext>
            </a:extLst>
          </p:cNvPr>
          <p:cNvSpPr txBox="1"/>
          <p:nvPr/>
        </p:nvSpPr>
        <p:spPr>
          <a:xfrm>
            <a:off x="5490073" y="2808888"/>
            <a:ext cx="519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Twitter: </a:t>
            </a:r>
            <a:r>
              <a:rPr lang="en-GB" sz="2400" dirty="0" err="1">
                <a:solidFill>
                  <a:srgbClr val="00B050"/>
                </a:solidFill>
              </a:rPr>
              <a:t>RefugeeFestBRL</a:t>
            </a: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Insta: @</a:t>
            </a:r>
            <a:r>
              <a:rPr lang="en-GB" sz="2400" dirty="0" err="1">
                <a:solidFill>
                  <a:srgbClr val="00B050"/>
                </a:solidFill>
              </a:rPr>
              <a:t>bristolrefugeefestival</a:t>
            </a: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Facebook: </a:t>
            </a:r>
            <a:r>
              <a:rPr lang="en-GB" sz="2400" dirty="0" err="1">
                <a:solidFill>
                  <a:srgbClr val="00B050"/>
                </a:solidFill>
              </a:rPr>
              <a:t>BristolRefugeeFestival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969C25-AB09-4489-B738-4365BAF53031}"/>
              </a:ext>
            </a:extLst>
          </p:cNvPr>
          <p:cNvSpPr/>
          <p:nvPr/>
        </p:nvSpPr>
        <p:spPr>
          <a:xfrm>
            <a:off x="1193956" y="4205854"/>
            <a:ext cx="10496296" cy="25585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00B050"/>
              </a:solidFill>
            </a:endParaRPr>
          </a:p>
          <a:p>
            <a:pPr algn="ctr"/>
            <a:endParaRPr lang="en-GB" sz="2000" b="1" dirty="0">
              <a:solidFill>
                <a:srgbClr val="00B050"/>
              </a:solidFill>
            </a:endParaRPr>
          </a:p>
          <a:p>
            <a:pPr algn="ctr"/>
            <a:endParaRPr lang="en-GB" sz="2000" b="1" u="sng" dirty="0">
              <a:solidFill>
                <a:srgbClr val="00B050"/>
              </a:solidFill>
            </a:endParaRPr>
          </a:p>
          <a:p>
            <a:pPr algn="ctr"/>
            <a:r>
              <a:rPr lang="en-GB" sz="2000" u="sng" dirty="0">
                <a:solidFill>
                  <a:schemeClr val="bg1"/>
                </a:solidFill>
              </a:rPr>
              <a:t>Useful Links:</a:t>
            </a:r>
          </a:p>
          <a:p>
            <a:pPr algn="ctr"/>
            <a:endParaRPr lang="en-GB" sz="800" u="sng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Asylum Process - </a:t>
            </a:r>
            <a:r>
              <a:rPr lang="en-GB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www.righttoremain.org.uk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---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Bridges for Communities (cultural awareness training) - </a:t>
            </a:r>
            <a:r>
              <a:rPr lang="en-GB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www.bridgesforcommunities.com/programmes/training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---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Experts By Experience (recruiting people with lived experience) - </a:t>
            </a:r>
            <a:r>
              <a:rPr lang="en-GB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www.ebeemployment.org.uk</a:t>
            </a:r>
            <a:r>
              <a:rPr lang="en-GB" sz="2000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0940-34D0-4E12-B244-DECB093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16" y="997547"/>
            <a:ext cx="6327249" cy="68749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OUR VISION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6FAD-69AF-4122-995A-7E012EA8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2833817"/>
            <a:ext cx="10169204" cy="111524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Refugees and asylum seekers feel welcome, valued and confident to celebrate and share their culture, skills and knowledge in their local community and beyond.</a:t>
            </a:r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F388D-908F-5D52-F811-BE37A2139C7D}"/>
              </a:ext>
            </a:extLst>
          </p:cNvPr>
          <p:cNvSpPr txBox="1"/>
          <p:nvPr/>
        </p:nvSpPr>
        <p:spPr>
          <a:xfrm>
            <a:off x="4851647" y="2001723"/>
            <a:ext cx="258161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C76BB-7B78-E825-8765-75AB49975079}"/>
              </a:ext>
            </a:extLst>
          </p:cNvPr>
          <p:cNvSpPr txBox="1"/>
          <p:nvPr/>
        </p:nvSpPr>
        <p:spPr>
          <a:xfrm>
            <a:off x="4059967" y="4196380"/>
            <a:ext cx="41649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BEBE3-6C55-0E98-A281-D30B6FA053FB}"/>
              </a:ext>
            </a:extLst>
          </p:cNvPr>
          <p:cNvSpPr txBox="1">
            <a:spLocks/>
          </p:cNvSpPr>
          <p:nvPr/>
        </p:nvSpPr>
        <p:spPr>
          <a:xfrm>
            <a:off x="1005838" y="4488768"/>
            <a:ext cx="10169204" cy="236923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Tw Cen MT" panose="020B0602020104020603" pitchFamily="34" charset="0"/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Bristol Refugee Festival supports and facilitates newly arrived and settled communities to come together in celebration of inclusion and diversity through a year-round programme of events, with an annual cross art-form  Festival at its core.</a:t>
            </a:r>
          </a:p>
        </p:txBody>
      </p:sp>
    </p:spTree>
    <p:extLst>
      <p:ext uri="{BB962C8B-B14F-4D97-AF65-F5344CB8AC3E}">
        <p14:creationId xmlns:p14="http://schemas.microsoft.com/office/powerpoint/2010/main" val="80154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4275-9F54-4484-8BB9-EF5EA236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04" y="744893"/>
            <a:ext cx="10197277" cy="826451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Creating Spaces of welcome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3184A-C1DF-C07E-5F44-8EBD7014F61D}"/>
              </a:ext>
            </a:extLst>
          </p:cNvPr>
          <p:cNvSpPr txBox="1"/>
          <p:nvPr/>
        </p:nvSpPr>
        <p:spPr>
          <a:xfrm>
            <a:off x="874704" y="1820353"/>
            <a:ext cx="1019727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In Oct 2022 Bristol Refugee Festival held a collaborative workshop to discuss how to create a network of community spaces across Bristol, where refugees and asylum seekers feel welcome and confident to participate and share their skills, knowledge and culture.  </a:t>
            </a:r>
          </a:p>
          <a:p>
            <a:r>
              <a:rPr lang="en-GB" i="1" dirty="0">
                <a:solidFill>
                  <a:schemeClr val="bg1"/>
                </a:solidFill>
              </a:rPr>
              <a:t>The workshop included speakers, activities and interactive discussion. We asked: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3849D8D-20CA-13F2-3C49-DEA797692BC8}"/>
              </a:ext>
            </a:extLst>
          </p:cNvPr>
          <p:cNvSpPr/>
          <p:nvPr/>
        </p:nvSpPr>
        <p:spPr>
          <a:xfrm>
            <a:off x="771850" y="3592579"/>
            <a:ext cx="4690679" cy="902303"/>
          </a:xfrm>
          <a:prstGeom prst="wedgeRoundRectCallout">
            <a:avLst>
              <a:gd name="adj1" fmla="val -20468"/>
              <a:gd name="adj2" fmla="val 8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What is a welcoming space?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63C4AA-F405-B088-6BCC-D796FEA01187}"/>
              </a:ext>
            </a:extLst>
          </p:cNvPr>
          <p:cNvSpPr/>
          <p:nvPr/>
        </p:nvSpPr>
        <p:spPr>
          <a:xfrm>
            <a:off x="5675887" y="3837319"/>
            <a:ext cx="5145979" cy="980451"/>
          </a:xfrm>
          <a:prstGeom prst="wedgeRoundRectCallout">
            <a:avLst>
              <a:gd name="adj1" fmla="val 7999"/>
              <a:gd name="adj2" fmla="val 867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What are barriers to participation?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9F1FD33-7F95-4FEB-9CB2-CEA89E38F0A2}"/>
              </a:ext>
            </a:extLst>
          </p:cNvPr>
          <p:cNvSpPr/>
          <p:nvPr/>
        </p:nvSpPr>
        <p:spPr>
          <a:xfrm>
            <a:off x="1120019" y="5066779"/>
            <a:ext cx="5145979" cy="980451"/>
          </a:xfrm>
          <a:prstGeom prst="wedgeRoundRectCallout">
            <a:avLst>
              <a:gd name="adj1" fmla="val 7999"/>
              <a:gd name="adj2" fmla="val 867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How do people share skills, knowledge and culture?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EF2F2CC-6FCA-4822-8596-8D200D5DC197}"/>
              </a:ext>
            </a:extLst>
          </p:cNvPr>
          <p:cNvSpPr/>
          <p:nvPr/>
        </p:nvSpPr>
        <p:spPr>
          <a:xfrm>
            <a:off x="6513504" y="5432422"/>
            <a:ext cx="4690679" cy="825159"/>
          </a:xfrm>
          <a:prstGeom prst="wedgeRoundRectCallout">
            <a:avLst>
              <a:gd name="adj1" fmla="val -20468"/>
              <a:gd name="adj2" fmla="val 8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What are the next steps?</a:t>
            </a:r>
          </a:p>
        </p:txBody>
      </p:sp>
    </p:spTree>
    <p:extLst>
      <p:ext uri="{BB962C8B-B14F-4D97-AF65-F5344CB8AC3E}">
        <p14:creationId xmlns:p14="http://schemas.microsoft.com/office/powerpoint/2010/main" val="158068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0940-34D0-4E12-B244-DECB093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17" y="173839"/>
            <a:ext cx="6327249" cy="6874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Why create spaces of welcome?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6FAD-69AF-4122-995A-7E012EA8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649990"/>
            <a:ext cx="10169204" cy="2148312"/>
          </a:xfrm>
        </p:spPr>
        <p:txBody>
          <a:bodyPr/>
          <a:lstStyle/>
          <a:p>
            <a:pPr marL="4572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Community spaces exist to provide a point of contact for all members of the community, to make them feel at home and to meet their needs: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/>
              <a:t> </a:t>
            </a:r>
            <a:r>
              <a:rPr lang="en-GB" sz="1800" b="1" dirty="0">
                <a:solidFill>
                  <a:schemeClr val="bg1"/>
                </a:solidFill>
              </a:rPr>
              <a:t>Practical</a:t>
            </a:r>
            <a:r>
              <a:rPr lang="en-GB" sz="1800" dirty="0">
                <a:solidFill>
                  <a:schemeClr val="bg1"/>
                </a:solidFill>
              </a:rPr>
              <a:t>: such as accessing the internet, printing, job searches, signposting to other service providers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b="1" dirty="0">
                <a:solidFill>
                  <a:schemeClr val="bg1"/>
                </a:solidFill>
              </a:rPr>
              <a:t>Cultural</a:t>
            </a:r>
            <a:r>
              <a:rPr lang="en-GB" sz="1800" dirty="0">
                <a:solidFill>
                  <a:schemeClr val="bg1"/>
                </a:solidFill>
              </a:rPr>
              <a:t>: for example learning a new language or skill, access to education, community gardening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b="1" dirty="0">
                <a:solidFill>
                  <a:schemeClr val="bg1"/>
                </a:solidFill>
              </a:rPr>
              <a:t>Social</a:t>
            </a:r>
            <a:r>
              <a:rPr lang="en-GB" sz="1800" dirty="0">
                <a:solidFill>
                  <a:schemeClr val="bg1"/>
                </a:solidFill>
              </a:rPr>
              <a:t>: such as reducing loneliness, building relationships through connection, activities or volunteering opportunities, enhancing quality of life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F388D-908F-5D52-F811-BE37A2139C7D}"/>
              </a:ext>
            </a:extLst>
          </p:cNvPr>
          <p:cNvSpPr txBox="1"/>
          <p:nvPr/>
        </p:nvSpPr>
        <p:spPr>
          <a:xfrm>
            <a:off x="1005840" y="965200"/>
            <a:ext cx="643128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Remember what our community hubs are for…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C76BB-7B78-E825-8765-75AB49975079}"/>
              </a:ext>
            </a:extLst>
          </p:cNvPr>
          <p:cNvSpPr txBox="1"/>
          <p:nvPr/>
        </p:nvSpPr>
        <p:spPr>
          <a:xfrm>
            <a:off x="1005840" y="4006038"/>
            <a:ext cx="643128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We want to create welcoming spaces so that…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BEBE3-6C55-0E98-A281-D30B6FA053FB}"/>
              </a:ext>
            </a:extLst>
          </p:cNvPr>
          <p:cNvSpPr txBox="1">
            <a:spLocks/>
          </p:cNvSpPr>
          <p:nvPr/>
        </p:nvSpPr>
        <p:spPr>
          <a:xfrm>
            <a:off x="1005839" y="4339815"/>
            <a:ext cx="10169204" cy="2445931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Tw Cen MT" panose="020B0602020104020603" pitchFamily="34" charset="0"/>
              <a:buNone/>
            </a:pPr>
            <a:endParaRPr lang="en-GB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/>
              <a:t> </a:t>
            </a:r>
            <a:r>
              <a:rPr lang="en-GB" sz="1800" dirty="0">
                <a:solidFill>
                  <a:schemeClr val="bg1"/>
                </a:solidFill>
              </a:rPr>
              <a:t>All community members feel comfortable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Everyone feels able to participate – regardless of age, background, ability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Everyone is able to contribute to their community by sharing skills, knowledge, culture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Community members can create a shared sense of belonging by connecting and building relationships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chemeClr val="bg1"/>
                </a:solidFill>
              </a:rPr>
              <a:t> Vulnerable community members have the help and support they need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47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CBF686-65A2-40B3-958C-24277810B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9024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78FB1-0A51-4DA5-80B7-96049939A14C}"/>
              </a:ext>
            </a:extLst>
          </p:cNvPr>
          <p:cNvSpPr txBox="1"/>
          <p:nvPr/>
        </p:nvSpPr>
        <p:spPr>
          <a:xfrm>
            <a:off x="4049924" y="2586832"/>
            <a:ext cx="40921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22225"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What makes a space feel </a:t>
            </a:r>
            <a:r>
              <a:rPr lang="en-GB" sz="5000" b="1" dirty="0">
                <a:ln w="22225"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unwelcoming?</a:t>
            </a:r>
          </a:p>
        </p:txBody>
      </p:sp>
    </p:spTree>
    <p:extLst>
      <p:ext uri="{BB962C8B-B14F-4D97-AF65-F5344CB8AC3E}">
        <p14:creationId xmlns:p14="http://schemas.microsoft.com/office/powerpoint/2010/main" val="211586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CBF686-65A2-40B3-958C-24277810B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28273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78FB1-0A51-4DA5-80B7-96049939A14C}"/>
              </a:ext>
            </a:extLst>
          </p:cNvPr>
          <p:cNvSpPr txBox="1"/>
          <p:nvPr/>
        </p:nvSpPr>
        <p:spPr>
          <a:xfrm>
            <a:off x="4311649" y="2382559"/>
            <a:ext cx="3568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2222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What makes a space feel </a:t>
            </a:r>
            <a:r>
              <a:rPr lang="en-GB" sz="5000" b="1" dirty="0">
                <a:ln w="2222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welcoming</a:t>
            </a:r>
            <a:r>
              <a:rPr lang="en-GB" sz="50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80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4275-9F54-4484-8BB9-EF5EA236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67" y="114377"/>
            <a:ext cx="6028266" cy="82645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icebreakers and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3184A-C1DF-C07E-5F44-8EBD7014F61D}"/>
              </a:ext>
            </a:extLst>
          </p:cNvPr>
          <p:cNvSpPr txBox="1"/>
          <p:nvPr/>
        </p:nvSpPr>
        <p:spPr>
          <a:xfrm>
            <a:off x="3312160" y="837008"/>
            <a:ext cx="556768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At the workshop, these were the ice breakers/activities we did as a group. They worked well and got people thinking!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E8712-BA75-90A7-569F-7324C2B6882F}"/>
              </a:ext>
            </a:extLst>
          </p:cNvPr>
          <p:cNvSpPr/>
          <p:nvPr/>
        </p:nvSpPr>
        <p:spPr>
          <a:xfrm>
            <a:off x="2216426" y="4345923"/>
            <a:ext cx="6582405" cy="24549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Participants anonymously share a little-known fact about themselves with 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Group members try to match the facts with the right participant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Helps participants to get to know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Encourages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Provokes thought around learning new things about people and a reminder that individuals’ backgrounds are often interesting and surprising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3849D8D-20CA-13F2-3C49-DEA797692BC8}"/>
              </a:ext>
            </a:extLst>
          </p:cNvPr>
          <p:cNvSpPr/>
          <p:nvPr/>
        </p:nvSpPr>
        <p:spPr>
          <a:xfrm>
            <a:off x="90641" y="1589508"/>
            <a:ext cx="5567681" cy="2145985"/>
          </a:xfrm>
          <a:prstGeom prst="wedgeRoundRectCallout">
            <a:avLst>
              <a:gd name="adj1" fmla="val -20468"/>
              <a:gd name="adj2" fmla="val 8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Each participant is given a coloured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They must find another person with the same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Encourages movement round a space, interaction,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Provides a shared mission and opportunity for cooperation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63C4AA-F405-B088-6BCC-D796FEA01187}"/>
              </a:ext>
            </a:extLst>
          </p:cNvPr>
          <p:cNvSpPr/>
          <p:nvPr/>
        </p:nvSpPr>
        <p:spPr>
          <a:xfrm>
            <a:off x="5760720" y="1817834"/>
            <a:ext cx="6340639" cy="2362008"/>
          </a:xfrm>
          <a:prstGeom prst="wedgeRoundRectCallout">
            <a:avLst>
              <a:gd name="adj1" fmla="val 7999"/>
              <a:gd name="adj2" fmla="val 867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Instructions are given in a language of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Participants attempt to complete the task based on any verbal instructions they might understand, body language, gestures, following others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A fun, potentially chaotic, non-verbal game…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…that provides powerful insight and active experience of a language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It also enables cultural sharing of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0113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32A1-17CD-4338-A962-25681251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34" y="983724"/>
            <a:ext cx="6847840" cy="64346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Top tips for </a:t>
            </a:r>
            <a:r>
              <a:rPr lang="en-GB" b="1" dirty="0">
                <a:solidFill>
                  <a:srgbClr val="FFC000"/>
                </a:solidFill>
              </a:rPr>
              <a:t>participation!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A3086-3216-4975-BB21-1FD6357C1D51}"/>
              </a:ext>
            </a:extLst>
          </p:cNvPr>
          <p:cNvSpPr txBox="1"/>
          <p:nvPr/>
        </p:nvSpPr>
        <p:spPr>
          <a:xfrm>
            <a:off x="982216" y="1882264"/>
            <a:ext cx="1129791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FC000"/>
                </a:solidFill>
              </a:rPr>
              <a:t>Language</a:t>
            </a:r>
            <a:r>
              <a:rPr lang="en-GB" sz="2500" dirty="0">
                <a:solidFill>
                  <a:schemeClr val="bg1"/>
                </a:solidFill>
              </a:rPr>
              <a:t> – speak slowly, use translation apps, dictionaries, visual aids. Design activities that don’t need language  </a:t>
            </a:r>
          </a:p>
          <a:p>
            <a:pPr indent="-324000" fontAlgn="base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Ask</a:t>
            </a:r>
            <a:r>
              <a:rPr lang="en-GB" sz="2500" dirty="0">
                <a:solidFill>
                  <a:srgbClr val="FFC000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people what they need </a:t>
            </a:r>
            <a:r>
              <a:rPr lang="en-GB" sz="2500" dirty="0">
                <a:solidFill>
                  <a:schemeClr val="bg1"/>
                </a:solidFill>
              </a:rPr>
              <a:t>– be open and take time, break things down.</a:t>
            </a:r>
          </a:p>
          <a:p>
            <a:pPr indent="-324000" fontAlgn="base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Show people they are valued</a:t>
            </a:r>
            <a:r>
              <a:rPr lang="en-GB" sz="2500" dirty="0">
                <a:solidFill>
                  <a:srgbClr val="FFC000"/>
                </a:solidFill>
              </a:rPr>
              <a:t> </a:t>
            </a:r>
            <a:r>
              <a:rPr lang="en-GB" sz="2500" dirty="0">
                <a:solidFill>
                  <a:schemeClr val="bg1"/>
                </a:solidFill>
              </a:rPr>
              <a:t>– use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dirty="0">
                <a:solidFill>
                  <a:schemeClr val="bg1"/>
                </a:solidFill>
              </a:rPr>
              <a:t>active listening, encourage others to speak, provide opportunities to contribute in a variety of ways, thank people for their contribution regardless of how small</a:t>
            </a:r>
          </a:p>
          <a:p>
            <a:pPr indent="-324000" fontAlgn="base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Build</a:t>
            </a:r>
            <a:r>
              <a:rPr lang="en-GB" sz="2500" dirty="0">
                <a:solidFill>
                  <a:srgbClr val="FFC000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trust and confidence</a:t>
            </a:r>
            <a:r>
              <a:rPr lang="en-GB" sz="2500" dirty="0">
                <a:solidFill>
                  <a:srgbClr val="FFC000"/>
                </a:solidFill>
              </a:rPr>
              <a:t> </a:t>
            </a:r>
            <a:r>
              <a:rPr lang="en-GB" sz="2500" dirty="0">
                <a:solidFill>
                  <a:schemeClr val="bg1"/>
                </a:solidFill>
              </a:rPr>
              <a:t>– remember and use people’s names, include all family members including children in conversations and activities, offer opportunities for people to make contributions that may lead to opportunities for </a:t>
            </a:r>
            <a:r>
              <a:rPr lang="en-GB" sz="2500" b="1" dirty="0">
                <a:solidFill>
                  <a:schemeClr val="bg1"/>
                </a:solidFill>
              </a:rPr>
              <a:t>skill sharing</a:t>
            </a:r>
            <a:r>
              <a:rPr lang="en-GB" sz="2500" dirty="0">
                <a:solidFill>
                  <a:schemeClr val="bg1"/>
                </a:solidFill>
              </a:rPr>
              <a:t> </a:t>
            </a:r>
          </a:p>
          <a:p>
            <a:pPr indent="-324000" fontAlgn="base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rgbClr val="FFC000"/>
                </a:solidFill>
              </a:rPr>
              <a:t>Ensure you have a clear joined up offer </a:t>
            </a:r>
            <a:r>
              <a:rPr lang="en-GB" sz="2500" dirty="0">
                <a:solidFill>
                  <a:schemeClr val="bg1"/>
                </a:solidFill>
              </a:rPr>
              <a:t>– be aware and honest about what you can offer, ensure that messaging is consistent</a:t>
            </a:r>
          </a:p>
        </p:txBody>
      </p:sp>
    </p:spTree>
    <p:extLst>
      <p:ext uri="{BB962C8B-B14F-4D97-AF65-F5344CB8AC3E}">
        <p14:creationId xmlns:p14="http://schemas.microsoft.com/office/powerpoint/2010/main" val="116878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32A1-17CD-4338-A962-25681251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79" y="771181"/>
            <a:ext cx="10177871" cy="11221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Top tips for </a:t>
            </a:r>
            <a:r>
              <a:rPr lang="en-GB" b="1" dirty="0">
                <a:solidFill>
                  <a:srgbClr val="FFC000"/>
                </a:solidFill>
              </a:rPr>
              <a:t>SKILLS, KNOWLEDGE AND </a:t>
            </a:r>
            <a:br>
              <a:rPr lang="en-GB" b="1" dirty="0">
                <a:solidFill>
                  <a:srgbClr val="FFC000"/>
                </a:solidFill>
              </a:rPr>
            </a:br>
            <a:r>
              <a:rPr lang="en-GB" b="1" dirty="0">
                <a:solidFill>
                  <a:srgbClr val="FFC000"/>
                </a:solidFill>
              </a:rPr>
              <a:t>CULTURE SHARING!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A3086-3216-4975-BB21-1FD6357C1D51}"/>
              </a:ext>
            </a:extLst>
          </p:cNvPr>
          <p:cNvSpPr txBox="1"/>
          <p:nvPr/>
        </p:nvSpPr>
        <p:spPr>
          <a:xfrm>
            <a:off x="728828" y="1816163"/>
            <a:ext cx="112979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sz="2500" b="1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bg1"/>
                </a:solidFill>
              </a:rPr>
              <a:t>Getting to know each other </a:t>
            </a:r>
            <a:r>
              <a:rPr lang="en-GB" sz="2500" b="1" dirty="0">
                <a:solidFill>
                  <a:srgbClr val="FFC000"/>
                </a:solidFill>
              </a:rPr>
              <a:t>breaks down barriers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bg1"/>
                </a:solidFill>
              </a:rPr>
              <a:t>Help individuals feel </a:t>
            </a:r>
            <a:r>
              <a:rPr lang="en-GB" sz="2500" b="1" dirty="0">
                <a:solidFill>
                  <a:srgbClr val="FFC000"/>
                </a:solidFill>
              </a:rPr>
              <a:t>involved, accepted, welcomed </a:t>
            </a:r>
            <a:r>
              <a:rPr lang="en-GB" sz="2500" dirty="0">
                <a:solidFill>
                  <a:schemeClr val="bg1"/>
                </a:solidFill>
              </a:rPr>
              <a:t>and </a:t>
            </a:r>
            <a:r>
              <a:rPr lang="en-GB" sz="2500" b="1" dirty="0">
                <a:solidFill>
                  <a:schemeClr val="bg1"/>
                </a:solidFill>
              </a:rPr>
              <a:t>part of their community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bg1"/>
                </a:solidFill>
              </a:rPr>
              <a:t>Our community spaces can create </a:t>
            </a:r>
            <a:r>
              <a:rPr lang="en-GB" sz="2500" b="1" dirty="0">
                <a:solidFill>
                  <a:srgbClr val="FFC000"/>
                </a:solidFill>
              </a:rPr>
              <a:t>opportunities</a:t>
            </a:r>
            <a:r>
              <a:rPr lang="en-GB" sz="2500" dirty="0">
                <a:solidFill>
                  <a:srgbClr val="FFC000"/>
                </a:solidFill>
              </a:rPr>
              <a:t> </a:t>
            </a:r>
            <a:r>
              <a:rPr lang="en-GB" sz="2500" dirty="0">
                <a:solidFill>
                  <a:schemeClr val="bg1"/>
                </a:solidFill>
              </a:rPr>
              <a:t>for sharing. How? </a:t>
            </a:r>
          </a:p>
          <a:p>
            <a:pPr fontAlgn="base"/>
            <a:endParaRPr lang="en-GB" sz="2500" dirty="0">
              <a:solidFill>
                <a:schemeClr val="bg1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bg1"/>
                </a:solidFill>
              </a:rPr>
              <a:t>Invite people to celebrate an important cultural date together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bg1"/>
                </a:solidFill>
              </a:rPr>
              <a:t>Invite people to hold/join creative workshops (think about language)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bg1"/>
                </a:solidFill>
              </a:rPr>
              <a:t>Cook food together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bg1"/>
                </a:solidFill>
              </a:rPr>
              <a:t>Find out what people and their families are interested in.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500" dirty="0">
                <a:solidFill>
                  <a:schemeClr val="bg1"/>
                </a:solidFill>
              </a:rPr>
              <a:t>Start a language exchange </a:t>
            </a:r>
          </a:p>
        </p:txBody>
      </p:sp>
    </p:spTree>
    <p:extLst>
      <p:ext uri="{BB962C8B-B14F-4D97-AF65-F5344CB8AC3E}">
        <p14:creationId xmlns:p14="http://schemas.microsoft.com/office/powerpoint/2010/main" val="750975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0FAE8E-18A7-4D4B-B1D5-F068BB36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7C456-CC1D-4991-B397-26B0CCF834E5}">
  <ds:schemaRefs>
    <ds:schemaRef ds:uri="71af3243-3dd4-4a8d-8c0d-dd76da1f02a5"/>
    <ds:schemaRef ds:uri="16c05727-aa75-4e4a-9b5f-8a80a1165891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5AD055F-6A08-4727-8DB8-D3FD1D1AA7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1246</Words>
  <Application>Microsoft Office PowerPoint</Application>
  <PresentationFormat>Widescreen</PresentationFormat>
  <Paragraphs>125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Creating Spaces of Welcome</vt:lpstr>
      <vt:lpstr>OUR VISION AND MISSION</vt:lpstr>
      <vt:lpstr>Creating Spaces of welcome workshop</vt:lpstr>
      <vt:lpstr>Why create spaces of welcome?</vt:lpstr>
      <vt:lpstr>PowerPoint Presentation</vt:lpstr>
      <vt:lpstr>PowerPoint Presentation</vt:lpstr>
      <vt:lpstr>icebreakers and activities</vt:lpstr>
      <vt:lpstr>Top tips for participation!</vt:lpstr>
      <vt:lpstr>Top tips for SKILLS, KNOWLEDGE AND  CULTURE SHARING!</vt:lpstr>
      <vt:lpstr>What to do now!</vt:lpstr>
      <vt:lpstr>Share Your Successes!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2022-10-18T13:03:46Z</dcterms:created>
  <dcterms:modified xsi:type="dcterms:W3CDTF">2022-11-17T14:08:58Z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